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3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</p:sldIdLst>
  <p:sldSz cx="9144000" cy="5143500" type="screen16x9"/>
  <p:notesSz cx="6858000" cy="9144000"/>
  <p:embeddedFontLst>
    <p:embeddedFont>
      <p:font typeface="Manrope" panose="020B0604020202020204" charset="0"/>
      <p:regular r:id="rId35"/>
      <p:bold r:id="rId36"/>
    </p:embeddedFont>
    <p:embeddedFont>
      <p:font typeface="Montserrat" panose="00000500000000000000" pitchFamily="2" charset="0"/>
      <p:regular r:id="rId37"/>
      <p:bold r:id="rId38"/>
      <p:italic r:id="rId39"/>
      <p:boldItalic r:id="rId40"/>
    </p:embeddedFont>
    <p:embeddedFont>
      <p:font typeface="Montserrat Light" panose="00000400000000000000" pitchFamily="2" charset="0"/>
      <p:regular r:id="rId41"/>
      <p:bold r:id="rId42"/>
      <p:italic r:id="rId43"/>
      <p:boldItalic r:id="rId44"/>
    </p:embeddedFont>
    <p:embeddedFont>
      <p:font typeface="Montserrat Medium" panose="00000600000000000000" pitchFamily="2" charset="0"/>
      <p:regular r:id="rId45"/>
      <p:bold r:id="rId46"/>
      <p:italic r:id="rId47"/>
      <p:boldItalic r:id="rId48"/>
    </p:embeddedFont>
    <p:embeddedFont>
      <p:font typeface="Montserrat SemiBold" panose="00000700000000000000" pitchFamily="2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FD2A2C1-C02C-8BD6-29D3-FAEE2FC8342D}" name="David Kytler" initials="DK" userId="David Kytler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54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4FE73-BFE3-E18D-39BC-EC00BE5C4E41}" v="416" dt="2026-05-12T14:38:47.622"/>
    <p1510:client id="{4722B13E-D82C-4C5F-8070-D90C9CCC11FA}" v="27" dt="2026-05-13T11:11:03.862"/>
    <p1510:client id="{9312B67F-1294-77C1-6DBF-4319FA63C4DB}" v="381" dt="2026-05-13T14:00:56.307"/>
    <p1510:client id="{A4CD59BD-BBC1-970D-D0D3-AC165FDAAAEE}" v="16" dt="2026-05-13T13:14:03.170"/>
    <p1510:client id="{CE14EF28-448E-2AC3-A3AB-B3CA0B079A37}" v="818" dt="2026-05-13T11:14:55.753"/>
    <p1510:client id="{EE5DB875-9E41-1A7E-CE4E-2BB54C943A91}" v="8" dt="2026-05-13T10:34:17.654"/>
    <p1510:client id="{F3D14BDC-EC2A-81E4-5249-BFAA41676E3D}" v="3" dt="2026-05-13T11:53:15.756"/>
    <p1510:client id="{FDE63E86-F8EE-8230-FF74-B21B74BC84EF}" v="3" dt="2026-05-13T08:27:02.5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presProps" Target="presProps.xml"/><Relationship Id="rId58" Type="http://schemas.microsoft.com/office/2018/10/relationships/authors" Target="author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17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font" Target="fonts/font7.fntdata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d3a739e39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d3a739e39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d7fc38fb30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d7fc38fb30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d3a739e39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d3a739e39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d3a739e39e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d3a739e39e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3d7fc38fb30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3d7fc38fb30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d7fc38fb30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3d7fc38fb30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d7fc38fb30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3d7fc38fb30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96edc281aa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96edc281aa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Cerveny gradient mimo fotky pod text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96edc281aa_1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396edc281aa_1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96edc281aa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396edc281aa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d7fc38fb30_0_2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3d7fc38fb30_0_2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3d7fc38fb30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3d7fc38fb30_0_1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d7fc38fb30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9" name="Google Shape;359;g3d7fc38fb30_0_2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3d7fc38fb30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3d7fc38fb30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d7fc38fb30_0_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3d7fc38fb30_0_2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d7fc38fb30_0_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d7fc38fb30_0_2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d7fc38fb30_0_3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3d7fc38fb30_0_3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3d7fc38fb30_0_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5" name="Google Shape;415;g3d7fc38fb30_0_3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3d7fc38fb30_0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3d7fc38fb30_0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3d3a739e39e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0" name="Google Shape;440;g3d3a739e39e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3d8394c9dc1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3d8394c9dc1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3d8394c9dc1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3d8394c9dc1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3d8394c9dc1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1" name="Google Shape;521;g3d8394c9dc1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d8394c9dc1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d8394c9dc1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3d8394c9dc1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8" name="Google Shape;588;g3d8394c9dc1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g3d8394c9dc1_0_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5" name="Google Shape;645;g3d8394c9dc1_0_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3979cb50163_1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2" name="Google Shape;712;g3979cb50163_1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g3979cb50163_1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7" name="Google Shape;737;g3979cb50163_1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11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33.pn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4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8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4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53.jpe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48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5" Type="http://schemas.openxmlformats.org/officeDocument/2006/relationships/image" Target="../media/image44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48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36.pn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8.jpe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4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27.jpe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48.jpe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4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44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4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10.jpe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0.png"/><Relationship Id="rId5" Type="http://schemas.openxmlformats.org/officeDocument/2006/relationships/image" Target="../media/image84.jpeg"/><Relationship Id="rId4" Type="http://schemas.openxmlformats.org/officeDocument/2006/relationships/image" Target="../media/image8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7.jpe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48.jpe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c Marek Hajkovsky foto BES Pamukkale int 2025_14.jpg"/>
          <p:cNvPicPr preferRelativeResize="0"/>
          <p:nvPr/>
        </p:nvPicPr>
        <p:blipFill rotWithShape="1">
          <a:blip r:embed="rId4">
            <a:alphaModFix/>
          </a:blip>
          <a:srcRect l="6946" r="38535"/>
          <a:stretch/>
        </p:blipFill>
        <p:spPr>
          <a:xfrm>
            <a:off x="4955023" y="0"/>
            <a:ext cx="4188974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55989" y="1860578"/>
            <a:ext cx="4477800" cy="13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lang="en-US" sz="4100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56" name="Google Shape;56;p13" title="Rectangle 4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6416" y="4577600"/>
            <a:ext cx="2173950" cy="5659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586425" y="4641230"/>
            <a:ext cx="21741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www.tmrfond.cz</a:t>
            </a:r>
            <a:endParaRPr sz="15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58" name="Google Shape;58;p13"/>
          <p:cNvCxnSpPr/>
          <p:nvPr/>
        </p:nvCxnSpPr>
        <p:spPr>
          <a:xfrm rot="10800000">
            <a:off x="571275" y="3366290"/>
            <a:ext cx="0" cy="597600"/>
          </a:xfrm>
          <a:prstGeom prst="straightConnector1">
            <a:avLst/>
          </a:prstGeom>
          <a:noFill/>
          <a:ln w="9525" cap="flat" cmpd="sng">
            <a:solidFill>
              <a:srgbClr val="6A573E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" name="Google Shape;59;p13"/>
          <p:cNvCxnSpPr/>
          <p:nvPr/>
        </p:nvCxnSpPr>
        <p:spPr>
          <a:xfrm rot="10800000">
            <a:off x="571275" y="3784490"/>
            <a:ext cx="0" cy="179400"/>
          </a:xfrm>
          <a:prstGeom prst="straightConnector1">
            <a:avLst/>
          </a:prstGeom>
          <a:noFill/>
          <a:ln w="9525" cap="flat" cmpd="sng">
            <a:solidFill>
              <a:srgbClr val="DFB67D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0" name="Google Shape;60;p13"/>
          <p:cNvCxnSpPr/>
          <p:nvPr/>
        </p:nvCxnSpPr>
        <p:spPr>
          <a:xfrm rot="10800000">
            <a:off x="2185163" y="3366290"/>
            <a:ext cx="0" cy="597600"/>
          </a:xfrm>
          <a:prstGeom prst="straightConnector1">
            <a:avLst/>
          </a:prstGeom>
          <a:noFill/>
          <a:ln w="9525" cap="flat" cmpd="sng">
            <a:solidFill>
              <a:srgbClr val="6A573E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" name="Google Shape;61;p13"/>
          <p:cNvCxnSpPr/>
          <p:nvPr/>
        </p:nvCxnSpPr>
        <p:spPr>
          <a:xfrm rot="10800000">
            <a:off x="2185163" y="3784490"/>
            <a:ext cx="0" cy="179400"/>
          </a:xfrm>
          <a:prstGeom prst="straightConnector1">
            <a:avLst/>
          </a:prstGeom>
          <a:noFill/>
          <a:ln w="9525" cap="flat" cmpd="sng">
            <a:solidFill>
              <a:srgbClr val="DFB67D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" name="Google Shape;63;p13"/>
          <p:cNvSpPr txBox="1"/>
          <p:nvPr/>
        </p:nvSpPr>
        <p:spPr>
          <a:xfrm>
            <a:off x="619751" y="3666115"/>
            <a:ext cx="14511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C2A77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8-10 %</a:t>
            </a:r>
            <a:endParaRPr sz="1600">
              <a:solidFill>
                <a:srgbClr val="C2A778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2231272" y="3262490"/>
            <a:ext cx="12579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Využívejte benefity </a:t>
            </a:r>
            <a:endParaRPr sz="11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2231859" y="3669089"/>
            <a:ext cx="19788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C2A77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Gopass</a:t>
            </a:r>
            <a:endParaRPr sz="1600">
              <a:solidFill>
                <a:srgbClr val="C2A778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66" name="Google Shape;66;p13" title="Vector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98612" y="2723896"/>
            <a:ext cx="1047863" cy="2419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 title="Vector-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50750" y="3652681"/>
            <a:ext cx="1047860" cy="1490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3" title="Vector-2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02888" y="3781282"/>
            <a:ext cx="1047860" cy="1362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3" title="Vector-3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907475" y="4329271"/>
            <a:ext cx="1047550" cy="81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3" title="Vector-4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955025" y="3971802"/>
            <a:ext cx="1047860" cy="1171698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3"/>
          <p:cNvSpPr/>
          <p:nvPr/>
        </p:nvSpPr>
        <p:spPr>
          <a:xfrm>
            <a:off x="4438527" y="440049"/>
            <a:ext cx="1047600" cy="1076700"/>
          </a:xfrm>
          <a:prstGeom prst="rect">
            <a:avLst/>
          </a:prstGeom>
          <a:solidFill>
            <a:srgbClr val="0C0C0E"/>
          </a:solidFill>
          <a:ln>
            <a:noFill/>
          </a:ln>
        </p:spPr>
        <p:txBody>
          <a:bodyPr spcFirstLastPara="1" wrap="square" lIns="121675" tIns="121675" rIns="121675" bIns="1216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63"/>
          </a:p>
        </p:txBody>
      </p:sp>
      <p:sp>
        <p:nvSpPr>
          <p:cNvPr id="2" name="Google Shape;55;p13">
            <a:extLst>
              <a:ext uri="{FF2B5EF4-FFF2-40B4-BE49-F238E27FC236}">
                <a16:creationId xmlns:a16="http://schemas.microsoft.com/office/drawing/2014/main" id="{521799EF-55E2-3A31-9893-A90938B6CE47}"/>
              </a:ext>
            </a:extLst>
          </p:cNvPr>
          <p:cNvSpPr txBox="1"/>
          <p:nvPr/>
        </p:nvSpPr>
        <p:spPr>
          <a:xfrm>
            <a:off x="474745" y="1714625"/>
            <a:ext cx="4477800" cy="13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4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Investice,které</a:t>
            </a:r>
            <a:r>
              <a:rPr lang="cs-CZ" sz="4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chcete zažít</a:t>
            </a:r>
          </a:p>
        </p:txBody>
      </p:sp>
      <p:sp>
        <p:nvSpPr>
          <p:cNvPr id="3" name="Google Shape;55;p13">
            <a:extLst>
              <a:ext uri="{FF2B5EF4-FFF2-40B4-BE49-F238E27FC236}">
                <a16:creationId xmlns:a16="http://schemas.microsoft.com/office/drawing/2014/main" id="{3B91DA5D-B79D-A1A8-3AC6-FF170E7A7506}"/>
              </a:ext>
            </a:extLst>
          </p:cNvPr>
          <p:cNvSpPr txBox="1"/>
          <p:nvPr/>
        </p:nvSpPr>
        <p:spPr>
          <a:xfrm>
            <a:off x="474745" y="1714625"/>
            <a:ext cx="4477800" cy="13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4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Investice,které</a:t>
            </a:r>
            <a:r>
              <a:rPr lang="cs-CZ" sz="4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chcete zažít</a:t>
            </a:r>
          </a:p>
        </p:txBody>
      </p:sp>
      <p:sp>
        <p:nvSpPr>
          <p:cNvPr id="4" name="Google Shape;63;p13">
            <a:extLst>
              <a:ext uri="{FF2B5EF4-FFF2-40B4-BE49-F238E27FC236}">
                <a16:creationId xmlns:a16="http://schemas.microsoft.com/office/drawing/2014/main" id="{AE3AC08B-8867-A541-071D-5A1D197A39A4}"/>
              </a:ext>
            </a:extLst>
          </p:cNvPr>
          <p:cNvSpPr txBox="1"/>
          <p:nvPr/>
        </p:nvSpPr>
        <p:spPr>
          <a:xfrm>
            <a:off x="529355" y="3259508"/>
            <a:ext cx="19788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Cílená </a:t>
            </a:r>
            <a:r>
              <a:rPr lang="en" sz="11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roční</a:t>
            </a:r>
            <a:endParaRPr sz="11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výkonnost</a:t>
            </a:r>
            <a:endParaRPr sz="11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BDFB4A72-4C96-A6E6-4935-20437ED763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5017" y="559627"/>
            <a:ext cx="837543" cy="8375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4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6900" y="1391975"/>
            <a:ext cx="4286400" cy="784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 title="Rectangle 161124758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4025" y="1572500"/>
            <a:ext cx="419950" cy="41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 title="calendar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8996" y="1642458"/>
            <a:ext cx="274525" cy="27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4" title="Rectangle 161124758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25663" y="1572500"/>
            <a:ext cx="419950" cy="41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4" title="Group 2085663655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341800" y="1391985"/>
            <a:ext cx="3230901" cy="3230901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/>
          <p:nvPr/>
        </p:nvSpPr>
        <p:spPr>
          <a:xfrm>
            <a:off x="456000" y="362125"/>
            <a:ext cx="4286400" cy="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Fond </a:t>
            </a:r>
            <a:endParaRPr sz="3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83" name="Google Shape;83;p14"/>
          <p:cNvCxnSpPr/>
          <p:nvPr/>
        </p:nvCxnSpPr>
        <p:spPr>
          <a:xfrm rot="10800000">
            <a:off x="3390451" y="503650"/>
            <a:ext cx="0" cy="40920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4" name="Google Shape;84;p14"/>
          <p:cNvSpPr txBox="1"/>
          <p:nvPr/>
        </p:nvSpPr>
        <p:spPr>
          <a:xfrm>
            <a:off x="3750223" y="392700"/>
            <a:ext cx="2857800" cy="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Investice pro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kvalifikované investory 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5" name="Google Shape;85;p14"/>
          <p:cNvSpPr txBox="1"/>
          <p:nvPr/>
        </p:nvSpPr>
        <p:spPr>
          <a:xfrm>
            <a:off x="1206025" y="1477359"/>
            <a:ext cx="1300200" cy="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5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Možnosti vstupu</a:t>
            </a:r>
            <a:r>
              <a:rPr lang="en" sz="85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" sz="8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kdykoliv během roku </a:t>
            </a:r>
            <a:endParaRPr sz="8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6" name="Google Shape;86;p14"/>
          <p:cNvSpPr txBox="1"/>
          <p:nvPr/>
        </p:nvSpPr>
        <p:spPr>
          <a:xfrm>
            <a:off x="3172400" y="1477359"/>
            <a:ext cx="1300200" cy="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5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Online </a:t>
            </a:r>
            <a:r>
              <a:rPr lang="en" sz="850" b="1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proces</a:t>
            </a:r>
            <a:r>
              <a:rPr lang="en" sz="85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8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ct val="110000"/>
              </a:lnSpc>
            </a:pPr>
            <a:r>
              <a:rPr lang="en" sz="8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Celý</a:t>
            </a:r>
            <a:r>
              <a:rPr lang="en" sz="8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proces</a:t>
            </a:r>
            <a:r>
              <a:rPr lang="en" sz="8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je </a:t>
            </a:r>
            <a:r>
              <a:rPr lang="en" sz="8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možné</a:t>
            </a:r>
            <a:r>
              <a:rPr lang="en" sz="8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vyřešit</a:t>
            </a:r>
            <a:r>
              <a:rPr lang="en" sz="8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online </a:t>
            </a:r>
            <a:endParaRPr lang="cs-CZ" sz="850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87" name="Google Shape;87;p14"/>
          <p:cNvSpPr txBox="1"/>
          <p:nvPr/>
        </p:nvSpPr>
        <p:spPr>
          <a:xfrm>
            <a:off x="456028" y="2609432"/>
            <a:ext cx="1300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Benefity</a:t>
            </a:r>
            <a:endParaRPr sz="1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88" name="Google Shape;88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3170725"/>
            <a:ext cx="45650" cy="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3373569"/>
            <a:ext cx="45650" cy="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3576414"/>
            <a:ext cx="45650" cy="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3775581"/>
            <a:ext cx="45650" cy="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3982131"/>
            <a:ext cx="45650" cy="4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4" title="Rectangle 161124749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2500" y="4181272"/>
            <a:ext cx="45650" cy="4565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4"/>
          <p:cNvSpPr txBox="1"/>
          <p:nvPr/>
        </p:nvSpPr>
        <p:spPr>
          <a:xfrm>
            <a:off x="655118" y="3015355"/>
            <a:ext cx="4242000" cy="13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Celosezónní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skipas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středisek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TMR se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slevou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75 %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Výhodné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ubytování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ve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vybraných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hotelech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skupiny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TMR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Fresh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Tracky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slevou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75 %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Fast Passy se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slevou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75 %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Maxi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sezónní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vstupenky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vodních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parků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slevou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75 %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další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nefinanční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1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střediscích</a:t>
            </a:r>
            <a:r>
              <a:rPr lang="en" sz="1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TMR* </a:t>
            </a:r>
            <a:endParaRPr sz="11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457975" y="4424950"/>
            <a:ext cx="4242000" cy="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Rozsah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benefitů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odvíjí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od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výše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investice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jsou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poskytovány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podle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podmínek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8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</a:t>
            </a: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Investors Club.</a:t>
            </a:r>
            <a:endParaRPr lang="en-US"/>
          </a:p>
        </p:txBody>
      </p:sp>
      <p:cxnSp>
        <p:nvCxnSpPr>
          <p:cNvPr id="96" name="Google Shape;96;p14"/>
          <p:cNvCxnSpPr/>
          <p:nvPr/>
        </p:nvCxnSpPr>
        <p:spPr>
          <a:xfrm rot="10800000">
            <a:off x="573575" y="2472197"/>
            <a:ext cx="4032900" cy="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7" name="Google Shape;97;p14"/>
          <p:cNvSpPr txBox="1"/>
          <p:nvPr/>
        </p:nvSpPr>
        <p:spPr>
          <a:xfrm>
            <a:off x="6271311" y="2048508"/>
            <a:ext cx="568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p.a.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6267711" y="1823183"/>
            <a:ext cx="568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%</a:t>
            </a:r>
            <a:endParaRPr sz="17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5454529" y="1775972"/>
            <a:ext cx="1126800" cy="4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100" b="1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8-10</a:t>
            </a:r>
            <a:endParaRPr lang="en-US" sz="3100" b="1">
              <a:solidFill>
                <a:schemeClr val="lt1"/>
              </a:solidFill>
              <a:latin typeface="Montserrat Light"/>
              <a:ea typeface="Montserrat Light"/>
              <a:cs typeface="Montserrat Light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5454524" y="2322242"/>
            <a:ext cx="1352700" cy="4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3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Cílená</a:t>
            </a: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3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výkonnost</a:t>
            </a:r>
          </a:p>
        </p:txBody>
      </p:sp>
      <p:sp>
        <p:nvSpPr>
          <p:cNvPr id="101" name="Google Shape;101;p14"/>
          <p:cNvSpPr txBox="1"/>
          <p:nvPr/>
        </p:nvSpPr>
        <p:spPr>
          <a:xfrm>
            <a:off x="5454524" y="3931820"/>
            <a:ext cx="1352700" cy="4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Minimální investice</a:t>
            </a:r>
            <a:endParaRPr sz="1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7017611" y="3770716"/>
            <a:ext cx="1352700" cy="4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0000"/>
              </a:lnSpc>
            </a:pP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Doporučený </a:t>
            </a:r>
            <a:r>
              <a:rPr lang="en" sz="13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investiční</a:t>
            </a:r>
            <a:r>
              <a:rPr lang="en" sz="1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3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horizont</a:t>
            </a:r>
            <a:endParaRPr lang="en-US" err="1">
              <a:solidFill>
                <a:schemeClr val="lt1"/>
              </a:solidFill>
            </a:endParaRPr>
          </a:p>
        </p:txBody>
      </p:sp>
      <p:sp>
        <p:nvSpPr>
          <p:cNvPr id="103" name="Google Shape;103;p14"/>
          <p:cNvSpPr txBox="1"/>
          <p:nvPr/>
        </p:nvSpPr>
        <p:spPr>
          <a:xfrm>
            <a:off x="5455025" y="3291405"/>
            <a:ext cx="15369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1800" b="1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1 mil. </a:t>
            </a:r>
            <a:r>
              <a:rPr lang="cs-CZ" sz="1800" b="1" err="1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Kč</a:t>
            </a:r>
            <a:r>
              <a:rPr lang="cs-CZ" sz="1800" b="1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/</a:t>
            </a:r>
            <a:endParaRPr lang="cs-CZ" sz="1800" b="1">
              <a:solidFill>
                <a:schemeClr val="lt1"/>
              </a:solidFill>
              <a:latin typeface="Montserrat Light"/>
              <a:ea typeface="Montserrat Light"/>
              <a:cs typeface="Montserrat Ligh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50 tis. EUR </a:t>
            </a:r>
          </a:p>
        </p:txBody>
      </p:sp>
      <p:sp>
        <p:nvSpPr>
          <p:cNvPr id="104" name="Google Shape;104;p14"/>
          <p:cNvSpPr txBox="1"/>
          <p:nvPr/>
        </p:nvSpPr>
        <p:spPr>
          <a:xfrm>
            <a:off x="7071647" y="3291882"/>
            <a:ext cx="15369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800" b="1">
                <a:solidFill>
                  <a:schemeClr val="lt1"/>
                </a:solidFill>
                <a:latin typeface="Montserrat Light"/>
                <a:sym typeface="Montserrat Light"/>
              </a:rPr>
              <a:t>5 let</a:t>
            </a:r>
            <a:endParaRPr lang="en-US" b="1">
              <a:solidFill>
                <a:schemeClr val="lt1"/>
              </a:solidFill>
            </a:endParaRPr>
          </a:p>
        </p:txBody>
      </p:sp>
      <p:cxnSp>
        <p:nvCxnSpPr>
          <p:cNvPr id="105" name="Google Shape;105;p14"/>
          <p:cNvCxnSpPr/>
          <p:nvPr/>
        </p:nvCxnSpPr>
        <p:spPr>
          <a:xfrm rot="10800000">
            <a:off x="2457541" y="1500900"/>
            <a:ext cx="0" cy="55950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6" name="Google Shape;106;p14" title="notebook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768412" y="1659025"/>
            <a:ext cx="334475" cy="25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 title="logo biele CZ bez claim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087051" y="495754"/>
            <a:ext cx="553230" cy="27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Rovná spojovacia šípka 7">
            <a:extLst>
              <a:ext uri="{FF2B5EF4-FFF2-40B4-BE49-F238E27FC236}">
                <a16:creationId xmlns:a16="http://schemas.microsoft.com/office/drawing/2014/main" id="{6E04771F-67BC-E2AD-F6EC-B655A561861C}"/>
              </a:ext>
            </a:extLst>
          </p:cNvPr>
          <p:cNvCxnSpPr>
            <a:cxnSpLocks/>
          </p:cNvCxnSpPr>
          <p:nvPr/>
        </p:nvCxnSpPr>
        <p:spPr>
          <a:xfrm>
            <a:off x="4373832" y="3389144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ovná spojovacia šípka 8">
            <a:extLst>
              <a:ext uri="{FF2B5EF4-FFF2-40B4-BE49-F238E27FC236}">
                <a16:creationId xmlns:a16="http://schemas.microsoft.com/office/drawing/2014/main" id="{0D294E44-0417-6426-E6AB-83483F8E8BAB}"/>
              </a:ext>
            </a:extLst>
          </p:cNvPr>
          <p:cNvCxnSpPr>
            <a:cxnSpLocks/>
          </p:cNvCxnSpPr>
          <p:nvPr/>
        </p:nvCxnSpPr>
        <p:spPr>
          <a:xfrm>
            <a:off x="4407451" y="3094989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ovacia šípka 9">
            <a:extLst>
              <a:ext uri="{FF2B5EF4-FFF2-40B4-BE49-F238E27FC236}">
                <a16:creationId xmlns:a16="http://schemas.microsoft.com/office/drawing/2014/main" id="{87D4273B-A4D9-D77A-9D9B-8ABB86B7F173}"/>
              </a:ext>
            </a:extLst>
          </p:cNvPr>
          <p:cNvCxnSpPr>
            <a:cxnSpLocks/>
          </p:cNvCxnSpPr>
          <p:nvPr/>
        </p:nvCxnSpPr>
        <p:spPr>
          <a:xfrm>
            <a:off x="4407451" y="2767217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ovná spojovacia šípka 10">
            <a:extLst>
              <a:ext uri="{FF2B5EF4-FFF2-40B4-BE49-F238E27FC236}">
                <a16:creationId xmlns:a16="http://schemas.microsoft.com/office/drawing/2014/main" id="{AD961412-1527-8EFA-3DCD-D8009FD8517C}"/>
              </a:ext>
            </a:extLst>
          </p:cNvPr>
          <p:cNvCxnSpPr>
            <a:cxnSpLocks/>
          </p:cNvCxnSpPr>
          <p:nvPr/>
        </p:nvCxnSpPr>
        <p:spPr>
          <a:xfrm>
            <a:off x="4407451" y="2473063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ovná spojovacia šípka 11">
            <a:extLst>
              <a:ext uri="{FF2B5EF4-FFF2-40B4-BE49-F238E27FC236}">
                <a16:creationId xmlns:a16="http://schemas.microsoft.com/office/drawing/2014/main" id="{3BAE6965-4676-2022-3DFC-8225C72C4667}"/>
              </a:ext>
            </a:extLst>
          </p:cNvPr>
          <p:cNvCxnSpPr>
            <a:cxnSpLocks/>
          </p:cNvCxnSpPr>
          <p:nvPr/>
        </p:nvCxnSpPr>
        <p:spPr>
          <a:xfrm>
            <a:off x="4407451" y="2170503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" name="Google Shape;112;p15" title="Rectangle 16112476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2025" y="4659125"/>
            <a:ext cx="8005700" cy="52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5" title="Rectangle 16112474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6775" y="1245900"/>
            <a:ext cx="2964374" cy="2964401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56000" y="325725"/>
            <a:ext cx="46944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Výkonnost</a:t>
            </a: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TMR Fondu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858960" y="1582560"/>
            <a:ext cx="2679900" cy="948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90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12,47% </a:t>
            </a:r>
          </a:p>
        </p:txBody>
      </p:sp>
      <p:sp>
        <p:nvSpPr>
          <p:cNvPr id="116" name="Google Shape;116;p15"/>
          <p:cNvSpPr txBox="1"/>
          <p:nvPr/>
        </p:nvSpPr>
        <p:spPr>
          <a:xfrm>
            <a:off x="865286" y="2545214"/>
            <a:ext cx="2366335" cy="1072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Výkonnost</a:t>
            </a:r>
            <a:endParaRPr lang="en-US" sz="2100" err="1">
              <a:latin typeface="Montserrat"/>
              <a:ea typeface="Montserrat"/>
              <a:cs typeface="Montserrat"/>
            </a:endParaRPr>
          </a:p>
          <a:p>
            <a:pPr>
              <a:lnSpc>
                <a:spcPct val="110000"/>
              </a:lnSpc>
            </a:pPr>
            <a:r>
              <a:rPr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za fin. </a:t>
            </a:r>
            <a:r>
              <a:rPr lang="en" sz="21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rok</a:t>
            </a:r>
            <a:r>
              <a:rPr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2025</a:t>
            </a:r>
            <a:endParaRPr lang="en-US" sz="21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21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​ </a:t>
            </a:r>
            <a:endParaRPr lang="cs-CZ" sz="2100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862075" y="3395200"/>
            <a:ext cx="2360400" cy="4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0000"/>
              </a:lnSpc>
            </a:pPr>
            <a:r>
              <a:rPr lang="en" sz="1700">
                <a:solidFill>
                  <a:schemeClr val="lt1"/>
                </a:solidFill>
                <a:latin typeface="Montserrat Light"/>
                <a:ea typeface="Montserrat"/>
                <a:cs typeface="Montserrat"/>
                <a:sym typeface="Montserrat"/>
              </a:rPr>
              <a:t>(11/2024 – 10/2025)*</a:t>
            </a:r>
            <a:endParaRPr lang="en-US"/>
          </a:p>
        </p:txBody>
      </p:sp>
      <p:sp>
        <p:nvSpPr>
          <p:cNvPr id="118" name="Google Shape;118;p15"/>
          <p:cNvSpPr txBox="1"/>
          <p:nvPr/>
        </p:nvSpPr>
        <p:spPr>
          <a:xfrm>
            <a:off x="739375" y="4719635"/>
            <a:ext cx="76539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</a:rPr>
              <a:t>* 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Výkonnost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se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týká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třídy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IA EUR a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bylo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částečně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dosaženo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v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době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,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kdy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byl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TMR Fond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zapsán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v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seznamu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ČNB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jako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alternativní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fond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dle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§ 15 </a:t>
            </a:r>
            <a:r>
              <a:rPr lang="en" sz="700" err="1">
                <a:solidFill>
                  <a:schemeClr val="lt1"/>
                </a:solidFill>
                <a:latin typeface="Montserrat"/>
              </a:rPr>
              <a:t>zákona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 o </a:t>
            </a:r>
            <a:r>
              <a:rPr lang="cs-CZ" sz="700">
                <a:solidFill>
                  <a:schemeClr val="lt1"/>
                </a:solidFill>
                <a:latin typeface="Montserrat"/>
              </a:rPr>
              <a:t> investičních společnostech a investičních fondech</a:t>
            </a:r>
            <a:r>
              <a:rPr lang="en" sz="700">
                <a:solidFill>
                  <a:schemeClr val="lt1"/>
                </a:solidFill>
                <a:latin typeface="Montserrat"/>
              </a:rPr>
              <a:t>.</a:t>
            </a:r>
            <a:endParaRPr lang="en-US">
              <a:solidFill>
                <a:schemeClr val="lt1"/>
              </a:solidFill>
            </a:endParaRPr>
          </a:p>
        </p:txBody>
      </p:sp>
      <p:pic>
        <p:nvPicPr>
          <p:cNvPr id="127" name="Google Shape;127;p15" title="Line 54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21360000">
            <a:off x="4465257" y="1703650"/>
            <a:ext cx="3848248" cy="1723593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5"/>
          <p:cNvSpPr/>
          <p:nvPr/>
        </p:nvSpPr>
        <p:spPr>
          <a:xfrm>
            <a:off x="4520814" y="3499169"/>
            <a:ext cx="93008" cy="868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5"/>
          <p:cNvSpPr/>
          <p:nvPr/>
        </p:nvSpPr>
        <p:spPr>
          <a:xfrm>
            <a:off x="5388928" y="3041108"/>
            <a:ext cx="93008" cy="868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15"/>
          <p:cNvSpPr/>
          <p:nvPr/>
        </p:nvSpPr>
        <p:spPr>
          <a:xfrm>
            <a:off x="6308558" y="2579077"/>
            <a:ext cx="93008" cy="868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15"/>
          <p:cNvSpPr/>
          <p:nvPr/>
        </p:nvSpPr>
        <p:spPr>
          <a:xfrm>
            <a:off x="7187470" y="2116928"/>
            <a:ext cx="93008" cy="868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15"/>
          <p:cNvSpPr txBox="1"/>
          <p:nvPr/>
        </p:nvSpPr>
        <p:spPr>
          <a:xfrm>
            <a:off x="3876900" y="3839540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€ 1,02 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3" name="Google Shape;133;p15"/>
          <p:cNvSpPr txBox="1"/>
          <p:nvPr/>
        </p:nvSpPr>
        <p:spPr>
          <a:xfrm>
            <a:off x="3876900" y="3534239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€ 1,04 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4" name="Google Shape;134;p15"/>
          <p:cNvSpPr txBox="1"/>
          <p:nvPr/>
        </p:nvSpPr>
        <p:spPr>
          <a:xfrm>
            <a:off x="3876900" y="3227451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€ 1,06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15"/>
          <p:cNvSpPr txBox="1"/>
          <p:nvPr/>
        </p:nvSpPr>
        <p:spPr>
          <a:xfrm>
            <a:off x="3876900" y="2919178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€ 1,08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6" name="Google Shape;136;p15"/>
          <p:cNvSpPr txBox="1"/>
          <p:nvPr/>
        </p:nvSpPr>
        <p:spPr>
          <a:xfrm>
            <a:off x="3876900" y="2610904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€ 1,10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7" name="Google Shape;137;p15"/>
          <p:cNvSpPr txBox="1"/>
          <p:nvPr/>
        </p:nvSpPr>
        <p:spPr>
          <a:xfrm>
            <a:off x="3876900" y="2304116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€ 1,12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8" name="Google Shape;138;p15"/>
          <p:cNvSpPr txBox="1"/>
          <p:nvPr/>
        </p:nvSpPr>
        <p:spPr>
          <a:xfrm>
            <a:off x="3876900" y="2006247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€ 1,14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9" name="Google Shape;139;p15"/>
          <p:cNvSpPr txBox="1"/>
          <p:nvPr/>
        </p:nvSpPr>
        <p:spPr>
          <a:xfrm>
            <a:off x="3876900" y="1703918"/>
            <a:ext cx="526174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€ 1,16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0" name="Google Shape;140;p15"/>
          <p:cNvSpPr txBox="1"/>
          <p:nvPr/>
        </p:nvSpPr>
        <p:spPr>
          <a:xfrm>
            <a:off x="4290978" y="3967903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10/2024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1" name="Google Shape;141;p15"/>
          <p:cNvSpPr txBox="1"/>
          <p:nvPr/>
        </p:nvSpPr>
        <p:spPr>
          <a:xfrm>
            <a:off x="5188703" y="3967903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01/2025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2" name="Google Shape;142;p15"/>
          <p:cNvSpPr txBox="1"/>
          <p:nvPr/>
        </p:nvSpPr>
        <p:spPr>
          <a:xfrm>
            <a:off x="6083972" y="3967903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04/2025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15"/>
          <p:cNvSpPr txBox="1"/>
          <p:nvPr/>
        </p:nvSpPr>
        <p:spPr>
          <a:xfrm>
            <a:off x="7006658" y="3967903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07/2025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4" name="Google Shape;144;p15"/>
          <p:cNvSpPr txBox="1"/>
          <p:nvPr/>
        </p:nvSpPr>
        <p:spPr>
          <a:xfrm>
            <a:off x="4290978" y="3174917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€ 1,0559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5" name="Google Shape;145;p15"/>
          <p:cNvSpPr txBox="1"/>
          <p:nvPr/>
        </p:nvSpPr>
        <p:spPr>
          <a:xfrm>
            <a:off x="5061220" y="2738612"/>
            <a:ext cx="686023" cy="489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€ 1,0836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6" name="Google Shape;146;p15"/>
          <p:cNvSpPr txBox="1"/>
          <p:nvPr/>
        </p:nvSpPr>
        <p:spPr>
          <a:xfrm>
            <a:off x="6013035" y="2331258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€ 1,1161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7" name="Google Shape;147;p15"/>
          <p:cNvSpPr txBox="1"/>
          <p:nvPr/>
        </p:nvSpPr>
        <p:spPr>
          <a:xfrm>
            <a:off x="6880179" y="1841837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€ 1,1452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8" name="Google Shape;148;p15"/>
          <p:cNvSpPr/>
          <p:nvPr/>
        </p:nvSpPr>
        <p:spPr>
          <a:xfrm>
            <a:off x="4027002" y="4294196"/>
            <a:ext cx="106800" cy="10680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5"/>
          <p:cNvSpPr txBox="1"/>
          <p:nvPr/>
        </p:nvSpPr>
        <p:spPr>
          <a:xfrm>
            <a:off x="4122177" y="4206441"/>
            <a:ext cx="3021300" cy="27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hodnota investiční akcie IA EUR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5" name="Rovná spojovacia šípka 4">
            <a:extLst>
              <a:ext uri="{FF2B5EF4-FFF2-40B4-BE49-F238E27FC236}">
                <a16:creationId xmlns:a16="http://schemas.microsoft.com/office/drawing/2014/main" id="{443473A2-56FA-72CF-E4CB-74596635B3A0}"/>
              </a:ext>
            </a:extLst>
          </p:cNvPr>
          <p:cNvCxnSpPr/>
          <p:nvPr/>
        </p:nvCxnSpPr>
        <p:spPr>
          <a:xfrm>
            <a:off x="4373834" y="3994262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ovná spojovacia šípka 6">
            <a:extLst>
              <a:ext uri="{FF2B5EF4-FFF2-40B4-BE49-F238E27FC236}">
                <a16:creationId xmlns:a16="http://schemas.microsoft.com/office/drawing/2014/main" id="{E3F01ABC-0AF5-95F6-C275-BC5B8F484FEB}"/>
              </a:ext>
            </a:extLst>
          </p:cNvPr>
          <p:cNvCxnSpPr>
            <a:cxnSpLocks/>
          </p:cNvCxnSpPr>
          <p:nvPr/>
        </p:nvCxnSpPr>
        <p:spPr>
          <a:xfrm>
            <a:off x="4373833" y="3683298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0" name="Google Shape;150;p15" title="logo biele CZ bez claim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087051" y="495754"/>
            <a:ext cx="553230" cy="2745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" name="Rovná spojovacia šípka 12">
            <a:extLst>
              <a:ext uri="{FF2B5EF4-FFF2-40B4-BE49-F238E27FC236}">
                <a16:creationId xmlns:a16="http://schemas.microsoft.com/office/drawing/2014/main" id="{DADC3701-715D-96C6-A675-22CBC6D258DA}"/>
              </a:ext>
            </a:extLst>
          </p:cNvPr>
          <p:cNvCxnSpPr>
            <a:cxnSpLocks/>
          </p:cNvCxnSpPr>
          <p:nvPr/>
        </p:nvCxnSpPr>
        <p:spPr>
          <a:xfrm>
            <a:off x="4407451" y="1867943"/>
            <a:ext cx="4184151" cy="10353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Google Shape;139;p15">
            <a:extLst>
              <a:ext uri="{FF2B5EF4-FFF2-40B4-BE49-F238E27FC236}">
                <a16:creationId xmlns:a16="http://schemas.microsoft.com/office/drawing/2014/main" id="{44D8B35B-0C41-A1BF-ABDB-15CD43A2EC69}"/>
              </a:ext>
            </a:extLst>
          </p:cNvPr>
          <p:cNvSpPr txBox="1"/>
          <p:nvPr/>
        </p:nvSpPr>
        <p:spPr>
          <a:xfrm>
            <a:off x="3876900" y="1418169"/>
            <a:ext cx="526174" cy="20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€ 1,18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" name="Rovná spojovacia šípka 15">
            <a:extLst>
              <a:ext uri="{FF2B5EF4-FFF2-40B4-BE49-F238E27FC236}">
                <a16:creationId xmlns:a16="http://schemas.microsoft.com/office/drawing/2014/main" id="{DB2E6063-E3EE-0B3F-390A-F6B191082E23}"/>
              </a:ext>
            </a:extLst>
          </p:cNvPr>
          <p:cNvCxnSpPr>
            <a:cxnSpLocks/>
          </p:cNvCxnSpPr>
          <p:nvPr/>
        </p:nvCxnSpPr>
        <p:spPr>
          <a:xfrm flipV="1">
            <a:off x="4407451" y="1567333"/>
            <a:ext cx="4184151" cy="6455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oogle Shape;131;p15">
            <a:extLst>
              <a:ext uri="{FF2B5EF4-FFF2-40B4-BE49-F238E27FC236}">
                <a16:creationId xmlns:a16="http://schemas.microsoft.com/office/drawing/2014/main" id="{A30A119D-0593-7F6A-E5F0-651A613BDFF9}"/>
              </a:ext>
            </a:extLst>
          </p:cNvPr>
          <p:cNvSpPr/>
          <p:nvPr/>
        </p:nvSpPr>
        <p:spPr>
          <a:xfrm>
            <a:off x="8212808" y="1511408"/>
            <a:ext cx="93008" cy="868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47;p15">
            <a:extLst>
              <a:ext uri="{FF2B5EF4-FFF2-40B4-BE49-F238E27FC236}">
                <a16:creationId xmlns:a16="http://schemas.microsoft.com/office/drawing/2014/main" id="{D2CFAE60-A11E-6F89-AA12-2E8178F908B9}"/>
              </a:ext>
            </a:extLst>
          </p:cNvPr>
          <p:cNvSpPr txBox="1"/>
          <p:nvPr/>
        </p:nvSpPr>
        <p:spPr>
          <a:xfrm>
            <a:off x="7888708" y="1244721"/>
            <a:ext cx="744855" cy="2293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€ 1,1879 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" name="Google Shape;139;p15">
            <a:extLst>
              <a:ext uri="{FF2B5EF4-FFF2-40B4-BE49-F238E27FC236}">
                <a16:creationId xmlns:a16="http://schemas.microsoft.com/office/drawing/2014/main" id="{0B30B553-FCB5-9B93-54AA-3AB31E0CB6DB}"/>
              </a:ext>
            </a:extLst>
          </p:cNvPr>
          <p:cNvSpPr txBox="1"/>
          <p:nvPr/>
        </p:nvSpPr>
        <p:spPr>
          <a:xfrm>
            <a:off x="3885304" y="1115610"/>
            <a:ext cx="526174" cy="20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€ 1,20</a:t>
            </a:r>
            <a:endParaRPr sz="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2" name="Rovná spojovacia šípka 21">
            <a:extLst>
              <a:ext uri="{FF2B5EF4-FFF2-40B4-BE49-F238E27FC236}">
                <a16:creationId xmlns:a16="http://schemas.microsoft.com/office/drawing/2014/main" id="{70B16D78-9822-DD4F-9960-8D52EEB0299F}"/>
              </a:ext>
            </a:extLst>
          </p:cNvPr>
          <p:cNvCxnSpPr>
            <a:cxnSpLocks/>
          </p:cNvCxnSpPr>
          <p:nvPr/>
        </p:nvCxnSpPr>
        <p:spPr>
          <a:xfrm flipV="1">
            <a:off x="4415855" y="1264774"/>
            <a:ext cx="4184151" cy="6455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Google Shape;143;p15">
            <a:extLst>
              <a:ext uri="{FF2B5EF4-FFF2-40B4-BE49-F238E27FC236}">
                <a16:creationId xmlns:a16="http://schemas.microsoft.com/office/drawing/2014/main" id="{73EA5DEE-DC80-DF80-EEE3-0D43D71CAD24}"/>
              </a:ext>
            </a:extLst>
          </p:cNvPr>
          <p:cNvSpPr txBox="1"/>
          <p:nvPr/>
        </p:nvSpPr>
        <p:spPr>
          <a:xfrm>
            <a:off x="7964762" y="3967902"/>
            <a:ext cx="644001" cy="220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10/2025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16" title="červený blur kruh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2525" y="2291575"/>
            <a:ext cx="5143501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6"/>
          <p:cNvSpPr txBox="1"/>
          <p:nvPr/>
        </p:nvSpPr>
        <p:spPr>
          <a:xfrm>
            <a:off x="456000" y="332350"/>
            <a:ext cx="77451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Proč může být investice do TMR Fondu výhodnější než koupě vlastní rekreační nemovitosti? </a:t>
            </a:r>
            <a:endParaRPr sz="23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7" name="Google Shape;157;p16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5275" y="1547825"/>
            <a:ext cx="2439450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275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275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6"/>
          <p:cNvSpPr txBox="1"/>
          <p:nvPr/>
        </p:nvSpPr>
        <p:spPr>
          <a:xfrm>
            <a:off x="739375" y="2225679"/>
            <a:ext cx="20622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Investice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portfolia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prémiových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projektů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spolu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možností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získat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unikátní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lang="en-US">
              <a:solidFill>
                <a:schemeClr val="lt1"/>
              </a:solidFill>
            </a:endParaRPr>
          </a:p>
        </p:txBody>
      </p:sp>
      <p:sp>
        <p:nvSpPr>
          <p:cNvPr id="161" name="Google Shape;161;p16"/>
          <p:cNvSpPr txBox="1"/>
          <p:nvPr/>
        </p:nvSpPr>
        <p:spPr>
          <a:xfrm>
            <a:off x="743325" y="1706225"/>
            <a:ext cx="21636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Unikátní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možnosti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investování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benefitů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lang="en-US" sz="1100" b="1">
              <a:solidFill>
                <a:srgbClr val="C9A36E"/>
              </a:solidFill>
              <a:latin typeface="Montserrat"/>
            </a:endParaRPr>
          </a:p>
        </p:txBody>
      </p:sp>
      <p:sp>
        <p:nvSpPr>
          <p:cNvPr id="162" name="Google Shape;162;p16"/>
          <p:cNvSpPr txBox="1"/>
          <p:nvPr/>
        </p:nvSpPr>
        <p:spPr>
          <a:xfrm>
            <a:off x="742109" y="3464420"/>
            <a:ext cx="2081341" cy="1147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je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lídrem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provozu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horských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středisek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vodních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zábavních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parků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stejně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jako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ct val="120000"/>
              </a:lnSpc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ve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výstavbě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správě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projektů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p16"/>
          <p:cNvSpPr txBox="1"/>
          <p:nvPr/>
        </p:nvSpPr>
        <p:spPr>
          <a:xfrm>
            <a:off x="743325" y="3141679"/>
            <a:ext cx="2406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Síla skupiny TMR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64" name="Google Shape;164;p16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60731" y="1547825"/>
            <a:ext cx="2477999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60738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60738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6"/>
          <p:cNvSpPr txBox="1"/>
          <p:nvPr/>
        </p:nvSpPr>
        <p:spPr>
          <a:xfrm>
            <a:off x="3544831" y="2020740"/>
            <a:ext cx="23766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 TMR Fondem získáte přístup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 atraktivním investičním příležitostem za nižší částku, než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byste zaplatili za koupi samotné rekreační nemovitosti.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8" name="Google Shape;168;p16"/>
          <p:cNvSpPr txBox="1"/>
          <p:nvPr/>
        </p:nvSpPr>
        <p:spPr>
          <a:xfrm>
            <a:off x="3548781" y="1706227"/>
            <a:ext cx="2406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Nižší počáteční investice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9" name="Google Shape;169;p16"/>
          <p:cNvSpPr txBox="1"/>
          <p:nvPr/>
        </p:nvSpPr>
        <p:spPr>
          <a:xfrm>
            <a:off x="3544830" y="3658019"/>
            <a:ext cx="22947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Skupina TMR se specializuje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 profesionální správu, se kterou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má bohaté zkušenosti. Vy v této oblasti nemáte žádné povinnosti.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0" name="Google Shape;170;p16"/>
          <p:cNvSpPr txBox="1"/>
          <p:nvPr/>
        </p:nvSpPr>
        <p:spPr>
          <a:xfrm>
            <a:off x="3548782" y="3141675"/>
            <a:ext cx="19932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Odborná správa nemovitostí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1" name="Google Shape;171;p16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07656" y="1547825"/>
            <a:ext cx="2376600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7661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6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7661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6"/>
          <p:cNvSpPr txBox="1"/>
          <p:nvPr/>
        </p:nvSpPr>
        <p:spPr>
          <a:xfrm>
            <a:off x="6391756" y="2225675"/>
            <a:ext cx="23502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Fond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cílí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vyšší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zhodnocení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než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jakého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byste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dosáhli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při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přímé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investici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rekreační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nemovitosti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16"/>
          <p:cNvSpPr txBox="1"/>
          <p:nvPr/>
        </p:nvSpPr>
        <p:spPr>
          <a:xfrm>
            <a:off x="6395709" y="1706225"/>
            <a:ext cx="16956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Vyšší </a:t>
            </a: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cílené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1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zhodnocení</a:t>
            </a: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6" name="Google Shape;176;p16"/>
          <p:cNvSpPr txBox="1"/>
          <p:nvPr/>
        </p:nvSpPr>
        <p:spPr>
          <a:xfrm>
            <a:off x="6391756" y="3459000"/>
            <a:ext cx="24780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Investicí získáte nepřímý podíl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 všech nemovitostech, které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Fond vlastní, bez nutnosti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koupě jedné konkrétní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nemovitosti.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7" name="Google Shape;177;p16"/>
          <p:cNvSpPr txBox="1"/>
          <p:nvPr/>
        </p:nvSpPr>
        <p:spPr>
          <a:xfrm>
            <a:off x="6395711" y="3141679"/>
            <a:ext cx="2406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Diverzifikace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7" title="červený blur kruh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2771" y="2385100"/>
            <a:ext cx="6046423" cy="6046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7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907302"/>
            <a:ext cx="4964625" cy="861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7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1824252"/>
            <a:ext cx="4964625" cy="103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7"/>
          <p:cNvSpPr txBox="1"/>
          <p:nvPr/>
        </p:nvSpPr>
        <p:spPr>
          <a:xfrm>
            <a:off x="456000" y="686900"/>
            <a:ext cx="38466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Jak vybíráme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jednotlivé projekty?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6" name="Google Shape;186;p17"/>
          <p:cNvSpPr txBox="1"/>
          <p:nvPr/>
        </p:nvSpPr>
        <p:spPr>
          <a:xfrm>
            <a:off x="494450" y="391975"/>
            <a:ext cx="2797500" cy="4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C9A36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INVESTIČNÍ STRATEGIE</a:t>
            </a:r>
            <a:endParaRPr sz="1300">
              <a:solidFill>
                <a:srgbClr val="C9A36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87" name="Google Shape;187;p17"/>
          <p:cNvSpPr txBox="1"/>
          <p:nvPr/>
        </p:nvSpPr>
        <p:spPr>
          <a:xfrm>
            <a:off x="478400" y="1974052"/>
            <a:ext cx="4404900" cy="7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Zaměřujeme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projekty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pečlivě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vybraných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lokalitách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které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spojují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schopnost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generovat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atraktivní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příjmy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pronájmu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potenciálem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dlouhodobého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růstu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hodnoty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8" name="Google Shape;188;p17"/>
          <p:cNvSpPr txBox="1"/>
          <p:nvPr/>
        </p:nvSpPr>
        <p:spPr>
          <a:xfrm>
            <a:off x="402200" y="4066300"/>
            <a:ext cx="47250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Naše investiční strategie usiluje o vyvážené propojení stability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 potenciálu zhodnocení v dlouhodobém horizontu. 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9" name="Google Shape;189;p17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26650" y="1824252"/>
            <a:ext cx="38100" cy="103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7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26658" y="3907302"/>
            <a:ext cx="38100" cy="861399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7"/>
          <p:cNvSpPr txBox="1"/>
          <p:nvPr/>
        </p:nvSpPr>
        <p:spPr>
          <a:xfrm>
            <a:off x="5214596" y="392361"/>
            <a:ext cx="3147300" cy="8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TMR Fond vyhledává nemovitosti</a:t>
            </a:r>
            <a:endParaRPr sz="11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na základě následujících kritérií: </a:t>
            </a:r>
            <a:endParaRPr sz="11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92" name="Google Shape;192;p17"/>
          <p:cNvSpPr txBox="1"/>
          <p:nvPr/>
        </p:nvSpPr>
        <p:spPr>
          <a:xfrm>
            <a:off x="6178746" y="1177373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počet a růst návštěvníků střediska, potenciál střediska navyšovat tržby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3" name="Google Shape;193;p17"/>
          <p:cNvSpPr txBox="1"/>
          <p:nvPr/>
        </p:nvSpPr>
        <p:spPr>
          <a:xfrm>
            <a:off x="6172085" y="1697451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historické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výnosy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z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tů v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daném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středisku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4" name="Google Shape;194;p17"/>
          <p:cNvSpPr txBox="1"/>
          <p:nvPr/>
        </p:nvSpPr>
        <p:spPr>
          <a:xfrm>
            <a:off x="6172085" y="2210869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očekávaný výnos z pronájmu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5" name="Google Shape;195;p17"/>
          <p:cNvSpPr txBox="1"/>
          <p:nvPr/>
        </p:nvSpPr>
        <p:spPr>
          <a:xfrm>
            <a:off x="6172085" y="2730947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prostor pro růst ceny nemovitosti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6" name="Google Shape;196;p17"/>
          <p:cNvSpPr txBox="1"/>
          <p:nvPr/>
        </p:nvSpPr>
        <p:spPr>
          <a:xfrm>
            <a:off x="6172085" y="3241434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schopnost obsluhovat nemovitost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7" name="Google Shape;197;p17"/>
          <p:cNvSpPr txBox="1"/>
          <p:nvPr/>
        </p:nvSpPr>
        <p:spPr>
          <a:xfrm>
            <a:off x="6172085" y="3761512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dispozice nemovitosti, která zajistí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co nejlepší monetizaci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8" name="Google Shape;198;p17"/>
          <p:cNvSpPr txBox="1"/>
          <p:nvPr/>
        </p:nvSpPr>
        <p:spPr>
          <a:xfrm>
            <a:off x="6172085" y="4268269"/>
            <a:ext cx="22941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stav nemovitosti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9" name="Google Shape;199;p17" title="Group 2085663654.png"/>
          <p:cNvPicPr preferRelativeResize="0"/>
          <p:nvPr/>
        </p:nvPicPr>
        <p:blipFill rotWithShape="1">
          <a:blip r:embed="rId7">
            <a:alphaModFix/>
          </a:blip>
          <a:srcRect l="80" r="90"/>
          <a:stretch/>
        </p:blipFill>
        <p:spPr>
          <a:xfrm>
            <a:off x="5301721" y="1071299"/>
            <a:ext cx="963575" cy="4072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7" title="logo biele CZ bez claim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087051" y="495754"/>
            <a:ext cx="553230" cy="27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7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951549"/>
            <a:ext cx="4964625" cy="861398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7"/>
          <p:cNvSpPr txBox="1"/>
          <p:nvPr/>
        </p:nvSpPr>
        <p:spPr>
          <a:xfrm>
            <a:off x="402200" y="3110548"/>
            <a:ext cx="47250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Při výběru zohledňujeme provozní parametry projektu i širší tržní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 geografické faktory.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3" name="Google Shape;203;p17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26658" y="2951550"/>
            <a:ext cx="38100" cy="861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18" title="červený blur kruh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9150" y="-3299625"/>
            <a:ext cx="6046423" cy="6046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8" title="Rectangle 161124744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95362" y="1992475"/>
            <a:ext cx="2586301" cy="2586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8" title="Rectangle 161124744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697" y="1992475"/>
            <a:ext cx="2586301" cy="2586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8" title="Rectangle 16112474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83044" y="1986850"/>
            <a:ext cx="2591900" cy="2591926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8"/>
          <p:cNvSpPr txBox="1"/>
          <p:nvPr/>
        </p:nvSpPr>
        <p:spPr>
          <a:xfrm>
            <a:off x="456000" y="325725"/>
            <a:ext cx="46944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Hlavní zdroje příjmů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Fondu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13" name="Google Shape;213;p18"/>
          <p:cNvCxnSpPr/>
          <p:nvPr/>
        </p:nvCxnSpPr>
        <p:spPr>
          <a:xfrm rot="10800000">
            <a:off x="573550" y="1571550"/>
            <a:ext cx="3996900" cy="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4" name="Google Shape;214;p18"/>
          <p:cNvSpPr txBox="1"/>
          <p:nvPr/>
        </p:nvSpPr>
        <p:spPr>
          <a:xfrm>
            <a:off x="752773" y="3248827"/>
            <a:ext cx="18948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Nemovitosti v portfoliu poskytují nadstandardní výnos z pronájmu, který přispívá k celkové výkonnosti fondu.​ 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18"/>
          <p:cNvSpPr txBox="1"/>
          <p:nvPr/>
        </p:nvSpPr>
        <p:spPr>
          <a:xfrm>
            <a:off x="745758" y="2125450"/>
            <a:ext cx="13632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5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Výnos</a:t>
            </a:r>
            <a:endParaRPr sz="195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z pronájmu​ </a:t>
            </a:r>
            <a:endParaRPr sz="13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216" name="Google Shape;216;p18"/>
          <p:cNvCxnSpPr/>
          <p:nvPr/>
        </p:nvCxnSpPr>
        <p:spPr>
          <a:xfrm>
            <a:off x="3574975" y="2828625"/>
            <a:ext cx="0" cy="23790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7" name="Google Shape;217;p18"/>
          <p:cNvCxnSpPr/>
          <p:nvPr/>
        </p:nvCxnSpPr>
        <p:spPr>
          <a:xfrm>
            <a:off x="867747" y="2828625"/>
            <a:ext cx="0" cy="429600"/>
          </a:xfrm>
          <a:prstGeom prst="straightConnector1">
            <a:avLst/>
          </a:prstGeom>
          <a:noFill/>
          <a:ln w="9525" cap="flat" cmpd="sng">
            <a:solidFill>
              <a:srgbClr val="D6052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8" name="Google Shape;218;p18"/>
          <p:cNvSpPr txBox="1"/>
          <p:nvPr/>
        </p:nvSpPr>
        <p:spPr>
          <a:xfrm>
            <a:off x="3457709" y="3047572"/>
            <a:ext cx="20391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Před dokončením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vybraného projektu financujeme jeho výstavbu formou úvěru, přičemž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výnos pro nás představují úroky z tohoto financování.​ 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9" name="Google Shape;219;p18"/>
          <p:cNvSpPr txBox="1"/>
          <p:nvPr/>
        </p:nvSpPr>
        <p:spPr>
          <a:xfrm>
            <a:off x="3450675" y="2125450"/>
            <a:ext cx="2234700" cy="7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5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Úroky</a:t>
            </a:r>
            <a:endParaRPr sz="195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z poskytnutých úvěrů​</a:t>
            </a:r>
            <a:endParaRPr sz="13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0" name="Google Shape;220;p18"/>
          <p:cNvSpPr txBox="1"/>
          <p:nvPr/>
        </p:nvSpPr>
        <p:spPr>
          <a:xfrm>
            <a:off x="6174050" y="3248825"/>
            <a:ext cx="21720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Investujeme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pouze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realitních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projektů</a:t>
            </a:r>
            <a:endParaRPr sz="1050" err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potenciálem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růstu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hodnoty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při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výhodné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ceně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plánujeme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jejich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5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prodej</a:t>
            </a:r>
            <a:r>
              <a:rPr lang="en" sz="105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.​ </a:t>
            </a:r>
            <a:endParaRPr sz="105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1" name="Google Shape;221;p18"/>
          <p:cNvSpPr txBox="1"/>
          <p:nvPr/>
        </p:nvSpPr>
        <p:spPr>
          <a:xfrm>
            <a:off x="6167023" y="2125450"/>
            <a:ext cx="19350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5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Růst</a:t>
            </a:r>
            <a:endParaRPr sz="195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hodnoty portfolia</a:t>
            </a:r>
            <a:endParaRPr sz="13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222" name="Google Shape;222;p18"/>
          <p:cNvCxnSpPr/>
          <p:nvPr/>
        </p:nvCxnSpPr>
        <p:spPr>
          <a:xfrm>
            <a:off x="6289019" y="2828625"/>
            <a:ext cx="0" cy="429600"/>
          </a:xfrm>
          <a:prstGeom prst="straightConnector1">
            <a:avLst/>
          </a:prstGeom>
          <a:noFill/>
          <a:ln w="9525" cap="flat" cmpd="sng">
            <a:solidFill>
              <a:srgbClr val="D6052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23" name="Google Shape;223;p18" title="logo biele CZ bez claim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087051" y="495754"/>
            <a:ext cx="553230" cy="27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19" title="NOČNA 02 vyššia 1.jpg"/>
          <p:cNvPicPr preferRelativeResize="0"/>
          <p:nvPr/>
        </p:nvPicPr>
        <p:blipFill rotWithShape="1">
          <a:blip r:embed="rId3">
            <a:alphaModFix/>
          </a:blip>
          <a:srcRect t="14554" b="23304"/>
          <a:stretch/>
        </p:blipFill>
        <p:spPr>
          <a:xfrm>
            <a:off x="6110125" y="3110350"/>
            <a:ext cx="2460150" cy="1507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9" title="Obrázok12.jpg"/>
          <p:cNvPicPr preferRelativeResize="0"/>
          <p:nvPr/>
        </p:nvPicPr>
        <p:blipFill rotWithShape="1">
          <a:blip r:embed="rId4">
            <a:alphaModFix/>
          </a:blip>
          <a:srcRect t="13072" b="13072"/>
          <a:stretch/>
        </p:blipFill>
        <p:spPr>
          <a:xfrm>
            <a:off x="3337876" y="3115500"/>
            <a:ext cx="2460149" cy="150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9" title="c_Marek_Hajkovsky_foto_HVT_ext_2019_13_(9)_63f76b13e2488.jpg"/>
          <p:cNvPicPr preferRelativeResize="0"/>
          <p:nvPr/>
        </p:nvPicPr>
        <p:blipFill rotWithShape="1">
          <a:blip r:embed="rId5">
            <a:alphaModFix/>
          </a:blip>
          <a:srcRect l="12311" t="21136" b="927"/>
          <a:stretch/>
        </p:blipFill>
        <p:spPr>
          <a:xfrm>
            <a:off x="3337869" y="1298775"/>
            <a:ext cx="2460150" cy="150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9" title="foto hotel central 1.jpg"/>
          <p:cNvPicPr preferRelativeResize="0"/>
          <p:nvPr/>
        </p:nvPicPr>
        <p:blipFill rotWithShape="1">
          <a:blip r:embed="rId6">
            <a:alphaModFix/>
          </a:blip>
          <a:srcRect t="7497" b="7497"/>
          <a:stretch/>
        </p:blipFill>
        <p:spPr>
          <a:xfrm>
            <a:off x="6110101" y="1298775"/>
            <a:ext cx="2460150" cy="150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9" title="peterwhaas-0234_(1)_660bb371f0ae6.jpg"/>
          <p:cNvPicPr preferRelativeResize="0"/>
          <p:nvPr/>
        </p:nvPicPr>
        <p:blipFill rotWithShape="1">
          <a:blip r:embed="rId7">
            <a:alphaModFix/>
          </a:blip>
          <a:srcRect l="10666" t="10191" b="7822"/>
          <a:stretch/>
        </p:blipFill>
        <p:spPr>
          <a:xfrm>
            <a:off x="565620" y="1298775"/>
            <a:ext cx="2460175" cy="1507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9" title="csm_Salamandra_Alpine_Coaster_Szczyrk_vizual1080x1080_5e2a702837.png"/>
          <p:cNvPicPr preferRelativeResize="0"/>
          <p:nvPr/>
        </p:nvPicPr>
        <p:blipFill rotWithShape="1">
          <a:blip r:embed="rId8">
            <a:alphaModFix/>
          </a:blip>
          <a:srcRect t="10072" b="28665"/>
          <a:stretch/>
        </p:blipFill>
        <p:spPr>
          <a:xfrm>
            <a:off x="572251" y="3115500"/>
            <a:ext cx="2460148" cy="150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65625" y="1302480"/>
            <a:ext cx="2460175" cy="1499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37863" y="1302480"/>
            <a:ext cx="2460175" cy="1499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10087" y="1302480"/>
            <a:ext cx="2460175" cy="1499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65625" y="3114055"/>
            <a:ext cx="2460175" cy="1499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37863" y="3114055"/>
            <a:ext cx="2460175" cy="1499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9" title="Rectangle 161125415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10087" y="3114055"/>
            <a:ext cx="2460175" cy="1499746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9"/>
          <p:cNvSpPr txBox="1"/>
          <p:nvPr/>
        </p:nvSpPr>
        <p:spPr>
          <a:xfrm>
            <a:off x="456000" y="325725"/>
            <a:ext cx="4426500" cy="7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Portfolio</a:t>
            </a: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TMR Fondu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41" name="Google Shape;241;p19" title="logo čierne CZ bez claim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087033" y="495748"/>
            <a:ext cx="553242" cy="27452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9"/>
          <p:cNvSpPr txBox="1"/>
          <p:nvPr/>
        </p:nvSpPr>
        <p:spPr>
          <a:xfrm>
            <a:off x="643500" y="1369542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APARTMÁNY BEŠEŇOVÁ</a:t>
            </a: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3" name="Google Shape;243;p19"/>
          <p:cNvSpPr txBox="1"/>
          <p:nvPr/>
        </p:nvSpPr>
        <p:spPr>
          <a:xfrm>
            <a:off x="638244" y="1499422"/>
            <a:ext cx="2290950" cy="532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1200" b="1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Pamukkale</a:t>
            </a:r>
            <a:r>
              <a:rPr lang="en" sz="1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Gio a </a:t>
            </a:r>
            <a:r>
              <a:rPr lang="en" sz="1200" b="1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Oktagon</a:t>
            </a:r>
            <a:endParaRPr sz="1200" b="1" err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4" name="Google Shape;244;p19"/>
          <p:cNvSpPr txBox="1"/>
          <p:nvPr/>
        </p:nvSpPr>
        <p:spPr>
          <a:xfrm>
            <a:off x="641100" y="1730624"/>
            <a:ext cx="20775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Vodní park Bešeňová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45" name="Google Shape;245;p19"/>
          <p:cNvSpPr txBox="1"/>
          <p:nvPr/>
        </p:nvSpPr>
        <p:spPr>
          <a:xfrm>
            <a:off x="3421548" y="1369542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REKREAČNÍ CHATKA</a:t>
            </a: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6" name="Google Shape;246;p19"/>
          <p:cNvSpPr txBox="1"/>
          <p:nvPr/>
        </p:nvSpPr>
        <p:spPr>
          <a:xfrm>
            <a:off x="3413550" y="1507625"/>
            <a:ext cx="24414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Holiday Village Tatralandia​ </a:t>
            </a: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19"/>
          <p:cNvSpPr txBox="1"/>
          <p:nvPr/>
        </p:nvSpPr>
        <p:spPr>
          <a:xfrm>
            <a:off x="3419148" y="1730624"/>
            <a:ext cx="20775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Vodní park Tatralandia 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48" name="Google Shape;248;p19"/>
          <p:cNvSpPr txBox="1"/>
          <p:nvPr/>
        </p:nvSpPr>
        <p:spPr>
          <a:xfrm>
            <a:off x="6201727" y="1369542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APARTMÁNY</a:t>
            </a: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9" name="Google Shape;249;p19"/>
          <p:cNvSpPr txBox="1"/>
          <p:nvPr/>
        </p:nvSpPr>
        <p:spPr>
          <a:xfrm>
            <a:off x="6193730" y="1507625"/>
            <a:ext cx="24414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Jasná Central Resort Hotel </a:t>
            </a: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0" name="Google Shape;250;p19"/>
          <p:cNvSpPr txBox="1"/>
          <p:nvPr/>
        </p:nvSpPr>
        <p:spPr>
          <a:xfrm>
            <a:off x="6199327" y="1730624"/>
            <a:ext cx="20775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Horské středisko Jasná​ 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1" name="Google Shape;251;p19"/>
          <p:cNvSpPr txBox="1"/>
          <p:nvPr/>
        </p:nvSpPr>
        <p:spPr>
          <a:xfrm>
            <a:off x="643500" y="3188457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</a:rPr>
              <a:t>ATRAKCE</a:t>
            </a:r>
            <a:endParaRPr lang="cs-CZ"/>
          </a:p>
        </p:txBody>
      </p:sp>
      <p:sp>
        <p:nvSpPr>
          <p:cNvPr id="252" name="Google Shape;252;p19"/>
          <p:cNvSpPr txBox="1"/>
          <p:nvPr/>
        </p:nvSpPr>
        <p:spPr>
          <a:xfrm>
            <a:off x="635492" y="3326550"/>
            <a:ext cx="24414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1200" b="1" err="1">
                <a:solidFill>
                  <a:schemeClr val="lt1"/>
                </a:solidFill>
                <a:latin typeface="Montserrat"/>
              </a:rPr>
              <a:t>Bobová</a:t>
            </a:r>
            <a:r>
              <a:rPr lang="en" sz="1200" b="1">
                <a:solidFill>
                  <a:schemeClr val="lt1"/>
                </a:solidFill>
                <a:latin typeface="Montserrat"/>
              </a:rPr>
              <a:t> </a:t>
            </a:r>
            <a:r>
              <a:rPr lang="en" sz="1200" b="1" err="1">
                <a:solidFill>
                  <a:schemeClr val="lt1"/>
                </a:solidFill>
                <a:latin typeface="Montserrat"/>
              </a:rPr>
              <a:t>dráha</a:t>
            </a:r>
            <a:endParaRPr lang="cs-CZ" err="1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1200" b="1">
              <a:solidFill>
                <a:schemeClr val="lt1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253" name="Google Shape;253;p19"/>
          <p:cNvSpPr txBox="1"/>
          <p:nvPr/>
        </p:nvSpPr>
        <p:spPr>
          <a:xfrm>
            <a:off x="641100" y="3549539"/>
            <a:ext cx="20775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Horské středisko Szczyrk​ 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4" name="Google Shape;254;p19"/>
          <p:cNvSpPr txBox="1"/>
          <p:nvPr/>
        </p:nvSpPr>
        <p:spPr>
          <a:xfrm>
            <a:off x="3421548" y="3188457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APARTMÁNOVÝ DŮM</a:t>
            </a: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19"/>
          <p:cNvSpPr txBox="1"/>
          <p:nvPr/>
        </p:nvSpPr>
        <p:spPr>
          <a:xfrm>
            <a:off x="3413550" y="3326540"/>
            <a:ext cx="24414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Villa​ Gronie </a:t>
            </a: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6" name="Google Shape;256;p19"/>
          <p:cNvSpPr txBox="1"/>
          <p:nvPr/>
        </p:nvSpPr>
        <p:spPr>
          <a:xfrm>
            <a:off x="3419148" y="3549539"/>
            <a:ext cx="20775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Horské středisko Szczyrk​ 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57" name="Google Shape;257;p19"/>
          <p:cNvSpPr txBox="1"/>
          <p:nvPr/>
        </p:nvSpPr>
        <p:spPr>
          <a:xfrm>
            <a:off x="6201727" y="3188457"/>
            <a:ext cx="2349000" cy="2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5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APARTMÁNOVÝ DŮM</a:t>
            </a: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5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8" name="Google Shape;258;p19"/>
          <p:cNvSpPr txBox="1"/>
          <p:nvPr/>
        </p:nvSpPr>
        <p:spPr>
          <a:xfrm>
            <a:off x="6193730" y="3326540"/>
            <a:ext cx="2441400" cy="5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Sasanka </a:t>
            </a:r>
            <a:endParaRPr sz="1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9" name="Google Shape;259;p19"/>
          <p:cNvSpPr txBox="1"/>
          <p:nvPr/>
        </p:nvSpPr>
        <p:spPr>
          <a:xfrm>
            <a:off x="6199325" y="3549550"/>
            <a:ext cx="2349000" cy="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Horské středisko Tatranská Lomnica </a:t>
            </a: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60" name="Google Shape;260;p19"/>
          <p:cNvSpPr/>
          <p:nvPr/>
        </p:nvSpPr>
        <p:spPr>
          <a:xfrm>
            <a:off x="6745450" y="-31625"/>
            <a:ext cx="801900" cy="801900"/>
          </a:xfrm>
          <a:prstGeom prst="rect">
            <a:avLst/>
          </a:prstGeom>
          <a:noFill/>
          <a:ln w="9525" cap="flat" cmpd="sng">
            <a:solidFill>
              <a:srgbClr val="D605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0" title="mapa.jpg"/>
          <p:cNvPicPr preferRelativeResize="0"/>
          <p:nvPr/>
        </p:nvPicPr>
        <p:blipFill rotWithShape="1">
          <a:blip r:embed="rId4">
            <a:alphaModFix/>
          </a:blip>
          <a:srcRect t="338" b="348"/>
          <a:stretch/>
        </p:blipFill>
        <p:spPr>
          <a:xfrm>
            <a:off x="4275174" y="172013"/>
            <a:ext cx="4897100" cy="3915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20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71275" y="3367772"/>
            <a:ext cx="4118851" cy="125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0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71275" y="1501275"/>
            <a:ext cx="4118851" cy="167895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0"/>
          <p:cNvSpPr txBox="1"/>
          <p:nvPr/>
        </p:nvSpPr>
        <p:spPr>
          <a:xfrm>
            <a:off x="456000" y="325725"/>
            <a:ext cx="44265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Umístnění aktuálních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 plánovaných projektů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9" name="Google Shape;269;p20"/>
          <p:cNvSpPr txBox="1"/>
          <p:nvPr/>
        </p:nvSpPr>
        <p:spPr>
          <a:xfrm>
            <a:off x="478950" y="1664450"/>
            <a:ext cx="3386700" cy="12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Naše investice jsou strategicky směřovány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do atraktivních rekreačních lokalit. Zaměřujeme se na nemovitosti umístěné přímo v centrech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dění - ať už jde o vyhledávaná horská střediska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na Slovensku a v Polsku nebo o populární vodní parky na Slovensku. ​ 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0" name="Google Shape;270;p20"/>
          <p:cNvSpPr txBox="1"/>
          <p:nvPr/>
        </p:nvSpPr>
        <p:spPr>
          <a:xfrm>
            <a:off x="478950" y="3527375"/>
            <a:ext cx="3077100" cy="12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Portfolio průběžně rozšiřujeme a aktuálně zkoumáme příležitosti v České republice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 v Rakousku, kde skupina TMR již aktivně působí. 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1" name="Google Shape;271;p20" title="Group 11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78425" y="4179432"/>
            <a:ext cx="361625" cy="36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0" title="Group 118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86587" y="4179432"/>
            <a:ext cx="361625" cy="36162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0"/>
          <p:cNvSpPr txBox="1"/>
          <p:nvPr/>
        </p:nvSpPr>
        <p:spPr>
          <a:xfrm>
            <a:off x="5203695" y="4187884"/>
            <a:ext cx="14265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C9A36E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Aktuální projekty </a:t>
            </a:r>
            <a:endParaRPr sz="1000">
              <a:solidFill>
                <a:srgbClr val="C9A36E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74" name="Google Shape;274;p20"/>
          <p:cNvSpPr txBox="1"/>
          <p:nvPr/>
        </p:nvSpPr>
        <p:spPr>
          <a:xfrm>
            <a:off x="7105842" y="4184921"/>
            <a:ext cx="1557753" cy="364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542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Plánované projekty </a:t>
            </a:r>
            <a:endParaRPr sz="1000">
              <a:solidFill>
                <a:srgbClr val="78542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75" name="Google Shape;275;p20"/>
          <p:cNvSpPr/>
          <p:nvPr/>
        </p:nvSpPr>
        <p:spPr>
          <a:xfrm>
            <a:off x="4622650" y="1844350"/>
            <a:ext cx="1783800" cy="49290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20"/>
          <p:cNvSpPr/>
          <p:nvPr/>
        </p:nvSpPr>
        <p:spPr>
          <a:xfrm>
            <a:off x="4625450" y="2723293"/>
            <a:ext cx="1858568" cy="43993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20"/>
          <p:cNvSpPr/>
          <p:nvPr/>
        </p:nvSpPr>
        <p:spPr>
          <a:xfrm>
            <a:off x="6940965" y="1843100"/>
            <a:ext cx="1940100" cy="28680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0"/>
          <p:cNvSpPr/>
          <p:nvPr/>
        </p:nvSpPr>
        <p:spPr>
          <a:xfrm>
            <a:off x="6571400" y="1137725"/>
            <a:ext cx="1066200" cy="335400"/>
          </a:xfrm>
          <a:prstGeom prst="rect">
            <a:avLst/>
          </a:prstGeom>
          <a:solidFill>
            <a:srgbClr val="C9A36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0"/>
          <p:cNvSpPr/>
          <p:nvPr/>
        </p:nvSpPr>
        <p:spPr>
          <a:xfrm>
            <a:off x="7398175" y="2499825"/>
            <a:ext cx="763200" cy="286800"/>
          </a:xfrm>
          <a:prstGeom prst="rect">
            <a:avLst/>
          </a:prstGeom>
          <a:solidFill>
            <a:srgbClr val="78542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20"/>
          <p:cNvSpPr txBox="1"/>
          <p:nvPr/>
        </p:nvSpPr>
        <p:spPr>
          <a:xfrm>
            <a:off x="4447700" y="2694297"/>
            <a:ext cx="2211334" cy="572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Apartmány</a:t>
            </a: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Jasná</a:t>
            </a: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Central Resort Hotel</a:t>
            </a:r>
            <a:endParaRPr sz="10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81" name="Google Shape;281;p20"/>
          <p:cNvSpPr txBox="1"/>
          <p:nvPr/>
        </p:nvSpPr>
        <p:spPr>
          <a:xfrm>
            <a:off x="4581881" y="1843000"/>
            <a:ext cx="1910545" cy="421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Apartmány</a:t>
            </a: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Pamukkale</a:t>
            </a: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Gio a </a:t>
            </a:r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Oktagon</a:t>
            </a:r>
            <a:endParaRPr lang="en" sz="1000" err="1">
              <a:solidFill>
                <a:schemeClr val="lt1"/>
              </a:solidFill>
              <a:latin typeface="Montserrat Medium"/>
              <a:ea typeface="Montserrat Medium"/>
              <a:cs typeface="Montserrat Medium"/>
            </a:endParaRPr>
          </a:p>
        </p:txBody>
      </p:sp>
      <p:sp>
        <p:nvSpPr>
          <p:cNvPr id="282" name="Google Shape;282;p20"/>
          <p:cNvSpPr txBox="1"/>
          <p:nvPr/>
        </p:nvSpPr>
        <p:spPr>
          <a:xfrm>
            <a:off x="6809900" y="1821613"/>
            <a:ext cx="22086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Holiday Village Tatralandia</a:t>
            </a:r>
            <a:endParaRPr sz="10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83" name="Google Shape;283;p20"/>
          <p:cNvSpPr txBox="1"/>
          <p:nvPr/>
        </p:nvSpPr>
        <p:spPr>
          <a:xfrm>
            <a:off x="6634076" y="1135825"/>
            <a:ext cx="9399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Villa Gronie</a:t>
            </a:r>
            <a:endParaRPr sz="10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84" name="Google Shape;284;p20"/>
          <p:cNvSpPr txBox="1"/>
          <p:nvPr/>
        </p:nvSpPr>
        <p:spPr>
          <a:xfrm>
            <a:off x="7024403" y="2478409"/>
            <a:ext cx="1535518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err="1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Sasanka</a:t>
            </a:r>
            <a:endParaRPr lang="en" sz="1000" err="1">
              <a:solidFill>
                <a:schemeClr val="lt1"/>
              </a:solidFill>
              <a:latin typeface="Montserrat Medium"/>
              <a:ea typeface="Montserrat Medium"/>
              <a:cs typeface="Montserrat Medium"/>
            </a:endParaRPr>
          </a:p>
        </p:txBody>
      </p:sp>
      <p:pic>
        <p:nvPicPr>
          <p:cNvPr id="285" name="Google Shape;285;p20" title="Group 118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105851" y="2262534"/>
            <a:ext cx="217500" cy="2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0" title="Group 11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93665" y="2480028"/>
            <a:ext cx="217500" cy="2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0" title="Group 11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45115" y="2311128"/>
            <a:ext cx="217500" cy="2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0" title="Group 11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00030" y="2230766"/>
            <a:ext cx="217500" cy="2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0" title="Group 11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76784" y="1375581"/>
            <a:ext cx="217500" cy="2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0" title="Vector sasanka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209501" y="2364227"/>
            <a:ext cx="291710" cy="23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0" title="Vector pamukkale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276160" y="2266311"/>
            <a:ext cx="301128" cy="18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0" title="Vector gronie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23724" y="2069634"/>
            <a:ext cx="367554" cy="23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0" title="Vector central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416820" y="2609670"/>
            <a:ext cx="291710" cy="23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0" title="Vector village.pn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367663" y="1324160"/>
            <a:ext cx="248600" cy="18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0" title="logo čierne CZ bez claim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087033" y="495748"/>
            <a:ext cx="553242" cy="2745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96" name="Google Shape;296;p20"/>
          <p:cNvCxnSpPr/>
          <p:nvPr/>
        </p:nvCxnSpPr>
        <p:spPr>
          <a:xfrm rot="10800000">
            <a:off x="6385775" y="979243"/>
            <a:ext cx="0" cy="461400"/>
          </a:xfrm>
          <a:prstGeom prst="straightConnector1">
            <a:avLst/>
          </a:prstGeom>
          <a:noFill/>
          <a:ln w="952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7" name="Google Shape;297;p20"/>
          <p:cNvSpPr/>
          <p:nvPr/>
        </p:nvSpPr>
        <p:spPr>
          <a:xfrm>
            <a:off x="5822028" y="647097"/>
            <a:ext cx="1136080" cy="332666"/>
          </a:xfrm>
          <a:prstGeom prst="rect">
            <a:avLst/>
          </a:prstGeom>
          <a:solidFill>
            <a:srgbClr val="785421"/>
          </a:solidFill>
          <a:ln>
            <a:solidFill>
              <a:schemeClr val="bg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chemeClr val="lt1"/>
                </a:solidFill>
                <a:latin typeface="Montserrat Medium"/>
              </a:rPr>
              <a:t>Bobová </a:t>
            </a:r>
            <a:r>
              <a:rPr lang="en" sz="1000" err="1">
                <a:solidFill>
                  <a:schemeClr val="lt1"/>
                </a:solidFill>
                <a:latin typeface="Montserrat Medium"/>
              </a:rPr>
              <a:t>dráha</a:t>
            </a:r>
            <a:endParaRPr lang="en-US" sz="1000" err="1">
              <a:latin typeface="Montserrat Medium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21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33682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21" title="foto1.jpg"/>
          <p:cNvPicPr preferRelativeResize="0"/>
          <p:nvPr/>
        </p:nvPicPr>
        <p:blipFill rotWithShape="1">
          <a:blip r:embed="rId5">
            <a:alphaModFix/>
          </a:blip>
          <a:srcRect t="2251" b="1140"/>
          <a:stretch/>
        </p:blipFill>
        <p:spPr>
          <a:xfrm>
            <a:off x="4648200" y="0"/>
            <a:ext cx="44956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21" title="Rectangle 161124761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71275" y="1501275"/>
            <a:ext cx="4107626" cy="28511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21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 Pamukkale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7" name="Google Shape;307;p21"/>
          <p:cNvSpPr txBox="1"/>
          <p:nvPr/>
        </p:nvSpPr>
        <p:spPr>
          <a:xfrm>
            <a:off x="478950" y="1664450"/>
            <a:ext cx="3355800" cy="27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areálu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vodního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parku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Bešeňová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vznikl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unikátní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ubytovací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komplex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s </a:t>
            </a:r>
            <a:r>
              <a:rPr lang="en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privátními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cs-CZ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termálními</a:t>
            </a: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jezírky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terasách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apartmánů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Pamukkale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je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označení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pro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ubytovací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cs-CZ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jednotky</a:t>
            </a: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bloku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E,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kde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nachází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celkem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29 </a:t>
            </a:r>
            <a:r>
              <a:rPr lang="cs-CZ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apartmánů</a:t>
            </a: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 </a:t>
            </a:r>
            <a:r>
              <a:rPr lang="en" sz="1000" b="1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studií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Tyto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apartmány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jsou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součástí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čtyřhvězdičkového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hotelu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Galeria Thermal Bešeňová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nabízejí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vysoký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standard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vybavení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který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podporuje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prémiový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zážitek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výnosový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potenciál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lang="cs-CZ"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08" name="Google Shape;308;p21" title="Vector-3.png"/>
          <p:cNvPicPr preferRelativeResize="0"/>
          <p:nvPr/>
        </p:nvPicPr>
        <p:blipFill>
          <a:blip r:embed="rId7">
            <a:alphaModFix amt="30000"/>
          </a:blip>
          <a:stretch>
            <a:fillRect/>
          </a:stretch>
        </p:blipFill>
        <p:spPr>
          <a:xfrm>
            <a:off x="2694975" y="4550525"/>
            <a:ext cx="976625" cy="5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1" title="Vector-2.png"/>
          <p:cNvPicPr preferRelativeResize="0"/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>
            <a:off x="3671600" y="4005750"/>
            <a:ext cx="976600" cy="11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22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1367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2" title="Mask group-1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1701" y="0"/>
            <a:ext cx="2559475" cy="25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2" title="(1)-c Marek Hajkovsky foto BES Pamukkale int 2025_20 1.jpg"/>
          <p:cNvPicPr preferRelativeResize="0"/>
          <p:nvPr/>
        </p:nvPicPr>
        <p:blipFill rotWithShape="1">
          <a:blip r:embed="rId6">
            <a:alphaModFix/>
          </a:blip>
          <a:srcRect t="22013" b="12120"/>
          <a:stretch/>
        </p:blipFill>
        <p:spPr>
          <a:xfrm>
            <a:off x="-1" y="2595450"/>
            <a:ext cx="6533750" cy="254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2" title="Mask group-3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81700" y="2595450"/>
            <a:ext cx="2559475" cy="2546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2" title="Mask group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974287" y="-7"/>
            <a:ext cx="2559463" cy="2546775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2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 Pamukkale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20" name="Google Shape;320;p22" title="Vector-3.png"/>
          <p:cNvPicPr preferRelativeResize="0"/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22" title="Vector-2.png"/>
          <p:cNvPicPr preferRelativeResize="0"/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23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6780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3" title="Mask group.jpg"/>
          <p:cNvPicPr preferRelativeResize="0"/>
          <p:nvPr/>
        </p:nvPicPr>
        <p:blipFill rotWithShape="1">
          <a:blip r:embed="rId5">
            <a:alphaModFix/>
          </a:blip>
          <a:srcRect t="1534" r="9206" b="5477"/>
          <a:stretch/>
        </p:blipFill>
        <p:spPr>
          <a:xfrm>
            <a:off x="5348800" y="0"/>
            <a:ext cx="3795201" cy="514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3" title="Rectangle 161124761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71275" y="1459300"/>
            <a:ext cx="4838250" cy="327407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23"/>
          <p:cNvSpPr txBox="1"/>
          <p:nvPr/>
        </p:nvSpPr>
        <p:spPr>
          <a:xfrm>
            <a:off x="456000" y="325725"/>
            <a:ext cx="40644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</a:t>
            </a:r>
            <a:endParaRPr sz="2700" err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Gio a </a:t>
            </a: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Oktagon</a:t>
            </a:r>
            <a:endParaRPr sz="2700" err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0" name="Google Shape;330;p23"/>
          <p:cNvSpPr txBox="1"/>
          <p:nvPr/>
        </p:nvSpPr>
        <p:spPr>
          <a:xfrm>
            <a:off x="478950" y="1614950"/>
            <a:ext cx="4064400" cy="29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Hotel Galeria Thermal &amp; Hotel </a:t>
            </a:r>
            <a:r>
              <a:rPr lang="en" sz="10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Bešeňová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nachází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přímo</a:t>
            </a:r>
            <a:endParaRPr lang="en-US" sz="10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>
              <a:lnSpc>
                <a:spcPct val="130000"/>
              </a:lnSpc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areálu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vodního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parku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Bešeňová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což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zajišťuje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ideální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polohu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pro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návštěvníky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hledající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odpočinek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zábavu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lang="en-US" sz="10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ct val="130000"/>
              </a:lnSpc>
            </a:pP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10 stylově zařízených apartmánů 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poskytuje vysoký standard ubytování – nechybí moderní kuchyně s kompletním vybavením, prostorný obývací pokoj, šatník ani soukromý balkon s výhledem pro dokonalý odpočinek. </a:t>
            </a:r>
            <a:endParaRPr lang="en"/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Ubytovaní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hosté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mají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přístup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k </a:t>
            </a:r>
            <a:r>
              <a:rPr lang="en" sz="10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privátním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venkovním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bazénům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s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blahodárnou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termální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vodou.​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31" name="Google Shape;331;p23" title="Vector-3.png"/>
          <p:cNvPicPr preferRelativeResize="0"/>
          <p:nvPr/>
        </p:nvPicPr>
        <p:blipFill>
          <a:blip r:embed="rId7">
            <a:alphaModFix amt="30000"/>
          </a:blip>
          <a:stretch>
            <a:fillRect/>
          </a:stretch>
        </p:blipFill>
        <p:spPr>
          <a:xfrm>
            <a:off x="3395575" y="4550525"/>
            <a:ext cx="976625" cy="5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23" title="Vector-2.png"/>
          <p:cNvPicPr preferRelativeResize="0"/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>
            <a:off x="4372200" y="4005750"/>
            <a:ext cx="976600" cy="11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24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1367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24" title="foto2.jpg"/>
          <p:cNvPicPr preferRelativeResize="0"/>
          <p:nvPr/>
        </p:nvPicPr>
        <p:blipFill rotWithShape="1">
          <a:blip r:embed="rId5">
            <a:alphaModFix/>
          </a:blip>
          <a:srcRect l="19508" r="345"/>
          <a:stretch/>
        </p:blipFill>
        <p:spPr>
          <a:xfrm>
            <a:off x="6581701" y="0"/>
            <a:ext cx="2559474" cy="25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24" title="foto4.jpg"/>
          <p:cNvPicPr preferRelativeResize="0"/>
          <p:nvPr/>
        </p:nvPicPr>
        <p:blipFill rotWithShape="1">
          <a:blip r:embed="rId6">
            <a:alphaModFix/>
          </a:blip>
          <a:srcRect l="9859" r="9859"/>
          <a:stretch/>
        </p:blipFill>
        <p:spPr>
          <a:xfrm>
            <a:off x="6581700" y="2595450"/>
            <a:ext cx="2559474" cy="254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24" title="foto1.jpg"/>
          <p:cNvPicPr preferRelativeResize="0"/>
          <p:nvPr/>
        </p:nvPicPr>
        <p:blipFill rotWithShape="1">
          <a:blip r:embed="rId7">
            <a:alphaModFix/>
          </a:blip>
          <a:srcRect l="20753" r="20753"/>
          <a:stretch/>
        </p:blipFill>
        <p:spPr>
          <a:xfrm>
            <a:off x="3974287" y="-7"/>
            <a:ext cx="2559463" cy="2546775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24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</a:t>
            </a:r>
            <a:endParaRPr sz="2700" err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Gio a </a:t>
            </a: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Oktagon</a:t>
            </a:r>
            <a:endParaRPr sz="2700" err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42" name="Google Shape;342;p24" title="foto3.jpg"/>
          <p:cNvPicPr preferRelativeResize="0"/>
          <p:nvPr/>
        </p:nvPicPr>
        <p:blipFill rotWithShape="1">
          <a:blip r:embed="rId8">
            <a:alphaModFix/>
          </a:blip>
          <a:srcRect t="20493" b="10878"/>
          <a:stretch/>
        </p:blipFill>
        <p:spPr>
          <a:xfrm>
            <a:off x="-1" y="2595450"/>
            <a:ext cx="6533751" cy="2546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24" title="Vector-3.png"/>
          <p:cNvPicPr preferRelativeResize="0"/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24" title="Vector-2.png"/>
          <p:cNvPicPr preferRelativeResize="0"/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25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71275" y="1459300"/>
            <a:ext cx="5343851" cy="32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25" title="Rectangle 34624439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39460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25" title="foto hotel central 1.jpg"/>
          <p:cNvPicPr preferRelativeResize="0"/>
          <p:nvPr/>
        </p:nvPicPr>
        <p:blipFill rotWithShape="1">
          <a:blip r:embed="rId6">
            <a:alphaModFix/>
          </a:blip>
          <a:srcRect l="26240" t="11715" r="32613"/>
          <a:stretch/>
        </p:blipFill>
        <p:spPr>
          <a:xfrm>
            <a:off x="5815100" y="-2775"/>
            <a:ext cx="3328901" cy="5147749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25"/>
          <p:cNvSpPr txBox="1"/>
          <p:nvPr/>
        </p:nvSpPr>
        <p:spPr>
          <a:xfrm>
            <a:off x="456000" y="325725"/>
            <a:ext cx="40644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 Jasná Central Resort Hotel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3" name="Google Shape;353;p25"/>
          <p:cNvSpPr txBox="1"/>
          <p:nvPr/>
        </p:nvSpPr>
        <p:spPr>
          <a:xfrm>
            <a:off x="478950" y="1614950"/>
            <a:ext cx="4758600" cy="306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 Jasná Central Resort Hotel se bude nacházet 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136 apartmánů,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které doplní 265 podzemních parkovacích míst.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Jedná se o dokonalý 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ski-in/ski-out hotel,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v jehož bezprostřední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blízkosti se nacházejí sjezdovky, výuková aréna lyžařské školy, obchod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se sportovními potřebami, oblíbený Crystal Bar i centrum zábavy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na Bílé Púti – populární Happy End – restaurace &amp; disco bar.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Projekt má nejlepší polohu ve středisku Jasná. 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Vzhledem k platné stavební uzávěře, která výrazně omezuje možnost výstavby nových nemovitostí, 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bude projekt Central jednou z posledních realizací</a:t>
            </a:r>
            <a:endParaRPr sz="10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 této lokalitě.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54" name="Google Shape;354;p25" title="Vector-3.png"/>
          <p:cNvPicPr preferRelativeResize="0"/>
          <p:nvPr/>
        </p:nvPicPr>
        <p:blipFill>
          <a:blip r:embed="rId7">
            <a:alphaModFix amt="30000"/>
          </a:blip>
          <a:stretch>
            <a:fillRect/>
          </a:stretch>
        </p:blipFill>
        <p:spPr>
          <a:xfrm>
            <a:off x="4838475" y="3972175"/>
            <a:ext cx="976625" cy="1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25"/>
          <p:cNvSpPr txBox="1"/>
          <p:nvPr/>
        </p:nvSpPr>
        <p:spPr>
          <a:xfrm>
            <a:off x="564309" y="4108223"/>
            <a:ext cx="4758600" cy="3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Předpokládané</a:t>
            </a:r>
            <a:r>
              <a:rPr lang="en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předání</a:t>
            </a:r>
            <a:r>
              <a:rPr lang="en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- </a:t>
            </a:r>
            <a:r>
              <a:rPr lang="en" sz="17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Q4/2028</a:t>
            </a:r>
            <a:endParaRPr sz="17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356" name="Google Shape;356;p25"/>
          <p:cNvCxnSpPr/>
          <p:nvPr/>
        </p:nvCxnSpPr>
        <p:spPr>
          <a:xfrm>
            <a:off x="578925" y="4310751"/>
            <a:ext cx="0" cy="156600"/>
          </a:xfrm>
          <a:prstGeom prst="straightConnector1">
            <a:avLst/>
          </a:prstGeom>
          <a:noFill/>
          <a:ln w="19050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26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1367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26" title="3 3.jpg"/>
          <p:cNvPicPr preferRelativeResize="0"/>
          <p:nvPr/>
        </p:nvPicPr>
        <p:blipFill rotWithShape="1">
          <a:blip r:embed="rId5">
            <a:alphaModFix/>
          </a:blip>
          <a:srcRect l="16483" r="16483"/>
          <a:stretch/>
        </p:blipFill>
        <p:spPr>
          <a:xfrm>
            <a:off x="6581701" y="0"/>
            <a:ext cx="2559473" cy="2546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26" title="Obrázok-WhatsApp-2025-04-25-o-11.28.30_06454c27 1.jpg"/>
          <p:cNvPicPr preferRelativeResize="0"/>
          <p:nvPr/>
        </p:nvPicPr>
        <p:blipFill rotWithShape="1">
          <a:blip r:embed="rId6">
            <a:alphaModFix/>
          </a:blip>
          <a:srcRect l="20080" r="4630"/>
          <a:stretch/>
        </p:blipFill>
        <p:spPr>
          <a:xfrm>
            <a:off x="6581700" y="2595450"/>
            <a:ext cx="2559473" cy="2546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26" title="image13-1 1.jpg"/>
          <p:cNvPicPr preferRelativeResize="0"/>
          <p:nvPr/>
        </p:nvPicPr>
        <p:blipFill rotWithShape="1">
          <a:blip r:embed="rId7">
            <a:alphaModFix/>
          </a:blip>
          <a:srcRect l="17472" r="7153"/>
          <a:stretch/>
        </p:blipFill>
        <p:spPr>
          <a:xfrm>
            <a:off x="3974287" y="-7"/>
            <a:ext cx="2559463" cy="2546774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26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Apartmány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Jasná Central Resort Hotel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66" name="Google Shape;366;p26" descr="WhatsApp-Image-2025-11-10-at-06.08.38-1 1.jpg" title="WhatsApp-Image-2025-11-10-at-06.08.38-1 1.jpg"/>
          <p:cNvPicPr preferRelativeResize="0"/>
          <p:nvPr/>
        </p:nvPicPr>
        <p:blipFill rotWithShape="1">
          <a:blip r:embed="rId8"/>
          <a:srcRect l="-386" t="38996" r="386" b="2510"/>
          <a:stretch>
            <a:fillRect/>
          </a:stretch>
        </p:blipFill>
        <p:spPr>
          <a:xfrm>
            <a:off x="-1" y="2595450"/>
            <a:ext cx="6533757" cy="2546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26" title="Vector-3.png"/>
          <p:cNvPicPr preferRelativeResize="0"/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26" title="Vector-2.png"/>
          <p:cNvPicPr preferRelativeResize="0"/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27" title="c_Marek_Hajkovsky_foto_HVT_ext_2019_13_(9)_63f76b13e2488.jpg"/>
          <p:cNvPicPr preferRelativeResize="0"/>
          <p:nvPr/>
        </p:nvPicPr>
        <p:blipFill rotWithShape="1">
          <a:blip r:embed="rId4">
            <a:alphaModFix/>
          </a:blip>
          <a:srcRect l="39859" t="26917" r="14098" b="1970"/>
          <a:stretch/>
        </p:blipFill>
        <p:spPr>
          <a:xfrm>
            <a:off x="4313700" y="0"/>
            <a:ext cx="4830300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7" title="Rectangle 16112476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71275" y="1915675"/>
            <a:ext cx="3827475" cy="2461350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27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Rekreační chatka ​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 Holiday Village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Tatralandia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6" name="Google Shape;376;p27"/>
          <p:cNvSpPr txBox="1"/>
          <p:nvPr/>
        </p:nvSpPr>
        <p:spPr>
          <a:xfrm>
            <a:off x="478950" y="2078848"/>
            <a:ext cx="3355800" cy="215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Nově zrekonstruovaná rekreační chatka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 Liptově je ideálním místem pro dovolenou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po celý rok. Rekreační chatka se nachází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 areálu 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Holiday Village Tatralandia,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který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nabízí spoustu atrakcí na jednom místě.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Jistě oceníte ubytování jen pár kroků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od největšího vodního parku na Slovensku – 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Tatralandie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nebo jen pár minut od horského střediska 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Jasná.</a:t>
            </a:r>
            <a:endParaRPr sz="10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77" name="Google Shape;377;p27" title="Vector-3.png"/>
          <p:cNvPicPr preferRelativeResize="0"/>
          <p:nvPr/>
        </p:nvPicPr>
        <p:blipFill>
          <a:blip r:embed="rId6">
            <a:alphaModFix amt="30000"/>
          </a:blip>
          <a:stretch>
            <a:fillRect/>
          </a:stretch>
        </p:blipFill>
        <p:spPr>
          <a:xfrm>
            <a:off x="2360475" y="4550525"/>
            <a:ext cx="976625" cy="5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27" title="Vector-2.png"/>
          <p:cNvPicPr preferRelativeResize="0"/>
          <p:nvPr/>
        </p:nvPicPr>
        <p:blipFill>
          <a:blip r:embed="rId7">
            <a:alphaModFix amt="50000"/>
          </a:blip>
          <a:stretch>
            <a:fillRect/>
          </a:stretch>
        </p:blipFill>
        <p:spPr>
          <a:xfrm>
            <a:off x="3337100" y="4005750"/>
            <a:ext cx="976600" cy="11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3" name="Google Shape;383;p28" title="c_Marek_Hajkovsky_foto_HVT_int_2024_13_67bc4c7ebf6ec.jpg"/>
          <p:cNvPicPr preferRelativeResize="0"/>
          <p:nvPr/>
        </p:nvPicPr>
        <p:blipFill rotWithShape="1">
          <a:blip r:embed="rId4">
            <a:alphaModFix/>
          </a:blip>
          <a:srcRect l="16729" r="16729"/>
          <a:stretch/>
        </p:blipFill>
        <p:spPr>
          <a:xfrm>
            <a:off x="6581701" y="0"/>
            <a:ext cx="2559473" cy="2546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28" title="HVT_apt_deluxe_interier4_5d9e446cca5a5.jpg"/>
          <p:cNvPicPr preferRelativeResize="0"/>
          <p:nvPr/>
        </p:nvPicPr>
        <p:blipFill rotWithShape="1">
          <a:blip r:embed="rId5">
            <a:alphaModFix/>
          </a:blip>
          <a:srcRect l="16312" r="16312"/>
          <a:stretch/>
        </p:blipFill>
        <p:spPr>
          <a:xfrm>
            <a:off x="6581700" y="2595450"/>
            <a:ext cx="2559473" cy="2546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8" title="c_Marek_Hajkovsky_foto_HVT_int_2024_14_67bc4c7f6a3de.jpg"/>
          <p:cNvPicPr preferRelativeResize="0"/>
          <p:nvPr/>
        </p:nvPicPr>
        <p:blipFill rotWithShape="1">
          <a:blip r:embed="rId6">
            <a:alphaModFix/>
          </a:blip>
          <a:srcRect l="20300" r="14447"/>
          <a:stretch/>
        </p:blipFill>
        <p:spPr>
          <a:xfrm>
            <a:off x="3974287" y="-7"/>
            <a:ext cx="2559463" cy="2546773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8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Rekreační chatka ​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 Holiday Village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Tatralandia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87" name="Google Shape;387;p28" title="c_Marek_Hajkovsky_foto_HVT_int_2024_12_67bc4c7e6a159.jpg"/>
          <p:cNvPicPr preferRelativeResize="0"/>
          <p:nvPr/>
        </p:nvPicPr>
        <p:blipFill rotWithShape="1">
          <a:blip r:embed="rId7">
            <a:alphaModFix/>
          </a:blip>
          <a:srcRect t="26546" b="11790"/>
          <a:stretch/>
        </p:blipFill>
        <p:spPr>
          <a:xfrm>
            <a:off x="-1" y="2595450"/>
            <a:ext cx="6533751" cy="254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8" title="Vector-3.png"/>
          <p:cNvPicPr preferRelativeResize="0"/>
          <p:nvPr/>
        </p:nvPicPr>
        <p:blipFill>
          <a:blip r:embed="rId8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28" title="Vector-2.png"/>
          <p:cNvPicPr preferRelativeResize="0"/>
          <p:nvPr/>
        </p:nvPicPr>
        <p:blipFill>
          <a:blip r:embed="rId9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29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33682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9" title="Obrázok12.jpg"/>
          <p:cNvPicPr preferRelativeResize="0"/>
          <p:nvPr/>
        </p:nvPicPr>
        <p:blipFill rotWithShape="1">
          <a:blip r:embed="rId5">
            <a:alphaModFix/>
          </a:blip>
          <a:srcRect l="24251" r="3248"/>
          <a:stretch/>
        </p:blipFill>
        <p:spPr>
          <a:xfrm>
            <a:off x="4648200" y="0"/>
            <a:ext cx="44957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9" title="Rectangle 161124761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71275" y="1501275"/>
            <a:ext cx="4107626" cy="2851100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29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Villa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Gronie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8" name="Google Shape;398;p29"/>
          <p:cNvSpPr txBox="1"/>
          <p:nvPr/>
        </p:nvSpPr>
        <p:spPr>
          <a:xfrm>
            <a:off x="478950" y="1664450"/>
            <a:ext cx="3355800" cy="27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Villa Gronie se nachází v horském středisku </a:t>
            </a: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Szczyrk v Polsku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a je součastí hotelu Gronie Ski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&amp; Bike, přičemž nabízí 9 pohodlných apartmánů.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Středisko Szczyrk </a:t>
            </a: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je největším polským lyžařským střediskem a potěší zejména nadšence lyžování a snowboardingu, jelikož nabízí 40 km sjezdovek různých obtížností.​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Vhodnou destinací je i pro horské cyklisty. Středisko celoročně nabízí výlety lanovkou a trasy na procházky přírodou.</a:t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9" name="Google Shape;399;p29" title="Vector-3.png"/>
          <p:cNvPicPr preferRelativeResize="0"/>
          <p:nvPr/>
        </p:nvPicPr>
        <p:blipFill>
          <a:blip r:embed="rId7">
            <a:alphaModFix amt="30000"/>
          </a:blip>
          <a:stretch>
            <a:fillRect/>
          </a:stretch>
        </p:blipFill>
        <p:spPr>
          <a:xfrm>
            <a:off x="2694975" y="4550525"/>
            <a:ext cx="976625" cy="5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29" title="Vector-2.png"/>
          <p:cNvPicPr preferRelativeResize="0"/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>
            <a:off x="3671600" y="4005750"/>
            <a:ext cx="976600" cy="113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Google Shape;405;p30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1367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30" title="17726540555264_willa-gronie-ski-02.jpg"/>
          <p:cNvPicPr preferRelativeResize="0"/>
          <p:nvPr/>
        </p:nvPicPr>
        <p:blipFill rotWithShape="1">
          <a:blip r:embed="rId5">
            <a:alphaModFix/>
          </a:blip>
          <a:srcRect l="14505" r="18498"/>
          <a:stretch/>
        </p:blipFill>
        <p:spPr>
          <a:xfrm>
            <a:off x="6581701" y="0"/>
            <a:ext cx="2559472" cy="2546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0" title="17726540551585_willa-gronie-ski-15.jpg"/>
          <p:cNvPicPr preferRelativeResize="0"/>
          <p:nvPr/>
        </p:nvPicPr>
        <p:blipFill rotWithShape="1">
          <a:blip r:embed="rId6">
            <a:alphaModFix/>
          </a:blip>
          <a:srcRect l="16483" r="16483"/>
          <a:stretch/>
        </p:blipFill>
        <p:spPr>
          <a:xfrm>
            <a:off x="6581700" y="2595450"/>
            <a:ext cx="2559475" cy="2546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0" title="17726539879062_willa-gronie-ski-07.jpg"/>
          <p:cNvPicPr preferRelativeResize="0"/>
          <p:nvPr/>
        </p:nvPicPr>
        <p:blipFill rotWithShape="1">
          <a:blip r:embed="rId7">
            <a:alphaModFix/>
          </a:blip>
          <a:srcRect l="18481" r="14486"/>
          <a:stretch/>
        </p:blipFill>
        <p:spPr>
          <a:xfrm>
            <a:off x="3974287" y="-7"/>
            <a:ext cx="2559463" cy="2546774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30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Villa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Gronie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10" name="Google Shape;410;p30" title="17726540557549_gronie-szczyrk.jpg"/>
          <p:cNvPicPr preferRelativeResize="0"/>
          <p:nvPr/>
        </p:nvPicPr>
        <p:blipFill rotWithShape="1">
          <a:blip r:embed="rId8">
            <a:alphaModFix/>
          </a:blip>
          <a:srcRect t="29509" b="12021"/>
          <a:stretch/>
        </p:blipFill>
        <p:spPr>
          <a:xfrm>
            <a:off x="-1" y="2595450"/>
            <a:ext cx="6533750" cy="254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30" title="Vector-3.png"/>
          <p:cNvPicPr preferRelativeResize="0"/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30" title="Vector-2.png"/>
          <p:cNvPicPr preferRelativeResize="0"/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31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71275" y="1459300"/>
            <a:ext cx="4791200" cy="2665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31" title="Rectangle 34624439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9425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31" title="NOČNA 02 vyššia 1.jpg"/>
          <p:cNvPicPr preferRelativeResize="0"/>
          <p:nvPr/>
        </p:nvPicPr>
        <p:blipFill rotWithShape="1">
          <a:blip r:embed="rId6">
            <a:alphaModFix/>
          </a:blip>
          <a:srcRect l="11184" t="7702" r="24578" b="5068"/>
          <a:stretch/>
        </p:blipFill>
        <p:spPr>
          <a:xfrm>
            <a:off x="5298475" y="-2775"/>
            <a:ext cx="3845524" cy="5147748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1"/>
          <p:cNvSpPr txBox="1"/>
          <p:nvPr/>
        </p:nvSpPr>
        <p:spPr>
          <a:xfrm>
            <a:off x="466937" y="325725"/>
            <a:ext cx="4190185" cy="969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Apartmánový dům </a:t>
            </a: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Sasanka</a:t>
            </a: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lang="cs-CZ" sz="27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</p:txBody>
      </p:sp>
      <p:sp>
        <p:nvSpPr>
          <p:cNvPr id="421" name="Google Shape;421;p31"/>
          <p:cNvSpPr txBox="1"/>
          <p:nvPr/>
        </p:nvSpPr>
        <p:spPr>
          <a:xfrm>
            <a:off x="478950" y="1614950"/>
            <a:ext cx="4093200" cy="306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Hotel Sasanka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plánuje rozsáhlou rekonstrukci, při níž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se promění v apartmánový dům. Tato transformace přinese novou dimenzi, neboť budova se nachází 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přímo u nástupní stanice lanovky Tatranská Lomnica v srdci Vysokých Tater.​</a:t>
            </a:r>
            <a:endParaRPr sz="10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Budova bude rozdělena do jednoho podzemního podlaží, dvou nadzemních podlaží a dvou podkrovních podlaží, nabízejících </a:t>
            </a:r>
            <a:r>
              <a:rPr lang="en" sz="10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celkem 41 </a:t>
            </a: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apartmánů. Pro ubytované budou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k dispozici parkovací místa v podzemní garáži.</a:t>
            </a: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22" name="Google Shape;422;p31" title="Vector-3.png"/>
          <p:cNvPicPr preferRelativeResize="0"/>
          <p:nvPr/>
        </p:nvPicPr>
        <p:blipFill>
          <a:blip r:embed="rId7">
            <a:alphaModFix amt="30000"/>
          </a:blip>
          <a:stretch>
            <a:fillRect/>
          </a:stretch>
        </p:blipFill>
        <p:spPr>
          <a:xfrm>
            <a:off x="3345250" y="4550525"/>
            <a:ext cx="976625" cy="5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31" title="Vector-2.png"/>
          <p:cNvPicPr preferRelativeResize="0"/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>
            <a:off x="4321875" y="4005750"/>
            <a:ext cx="976600" cy="11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31"/>
          <p:cNvSpPr txBox="1"/>
          <p:nvPr/>
        </p:nvSpPr>
        <p:spPr>
          <a:xfrm>
            <a:off x="564309" y="3556505"/>
            <a:ext cx="4758600" cy="3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Předpokládané</a:t>
            </a:r>
            <a:r>
              <a:rPr lang="en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předání</a:t>
            </a:r>
            <a:r>
              <a:rPr lang="en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- </a:t>
            </a:r>
            <a:r>
              <a:rPr lang="en" sz="16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2029</a:t>
            </a:r>
            <a:endParaRPr sz="17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425" name="Google Shape;425;p31"/>
          <p:cNvCxnSpPr/>
          <p:nvPr/>
        </p:nvCxnSpPr>
        <p:spPr>
          <a:xfrm>
            <a:off x="578925" y="3759033"/>
            <a:ext cx="0" cy="156600"/>
          </a:xfrm>
          <a:prstGeom prst="straightConnector1">
            <a:avLst/>
          </a:prstGeom>
          <a:noFill/>
          <a:ln w="19050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32" title="Rectangle 3462443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1367" y="-685800"/>
            <a:ext cx="1434000" cy="14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32" title="DENNA-05.jpg"/>
          <p:cNvPicPr preferRelativeResize="0"/>
          <p:nvPr/>
        </p:nvPicPr>
        <p:blipFill rotWithShape="1">
          <a:blip r:embed="rId5">
            <a:alphaModFix/>
          </a:blip>
          <a:srcRect l="15257" r="28214"/>
          <a:stretch/>
        </p:blipFill>
        <p:spPr>
          <a:xfrm>
            <a:off x="6581701" y="0"/>
            <a:ext cx="2559470" cy="2546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32" title="NOCNA-04.jpg"/>
          <p:cNvPicPr preferRelativeResize="0"/>
          <p:nvPr/>
        </p:nvPicPr>
        <p:blipFill rotWithShape="1">
          <a:blip r:embed="rId6">
            <a:alphaModFix/>
          </a:blip>
          <a:srcRect l="21735" r="21735"/>
          <a:stretch/>
        </p:blipFill>
        <p:spPr>
          <a:xfrm>
            <a:off x="6581700" y="2595450"/>
            <a:ext cx="2559475" cy="2546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32" title="NOCNA-03.jpg"/>
          <p:cNvPicPr preferRelativeResize="0"/>
          <p:nvPr/>
        </p:nvPicPr>
        <p:blipFill rotWithShape="1">
          <a:blip r:embed="rId7">
            <a:alphaModFix/>
          </a:blip>
          <a:srcRect l="25514" r="24263" b="11151"/>
          <a:stretch/>
        </p:blipFill>
        <p:spPr>
          <a:xfrm>
            <a:off x="3974287" y="-7"/>
            <a:ext cx="2559461" cy="2546775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32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Apartmánový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dům Sasanka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35" name="Google Shape;435;p32" title="DENNA-03.jpg"/>
          <p:cNvPicPr preferRelativeResize="0"/>
          <p:nvPr/>
        </p:nvPicPr>
        <p:blipFill rotWithShape="1">
          <a:blip r:embed="rId8">
            <a:alphaModFix/>
          </a:blip>
          <a:srcRect t="13277" b="17428"/>
          <a:stretch/>
        </p:blipFill>
        <p:spPr>
          <a:xfrm>
            <a:off x="-1" y="2595450"/>
            <a:ext cx="6533750" cy="2546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32" title="Vector-3.png"/>
          <p:cNvPicPr preferRelativeResize="0"/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>
            <a:off x="2021050" y="1857975"/>
            <a:ext cx="976625" cy="68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32" title="Vector-2.png"/>
          <p:cNvPicPr preferRelativeResize="0"/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997675" y="1062373"/>
            <a:ext cx="976600" cy="148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3"/>
          <p:cNvSpPr txBox="1"/>
          <p:nvPr/>
        </p:nvSpPr>
        <p:spPr>
          <a:xfrm>
            <a:off x="456000" y="325725"/>
            <a:ext cx="39861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Proč investovat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 TMR Fondu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43" name="Google Shape;443;p33" title="“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25" y="1530508"/>
            <a:ext cx="392650" cy="354800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33"/>
          <p:cNvSpPr txBox="1"/>
          <p:nvPr/>
        </p:nvSpPr>
        <p:spPr>
          <a:xfrm>
            <a:off x="478950" y="1945304"/>
            <a:ext cx="3867000" cy="200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TMR Fond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investuje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výhradně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pečlivě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vybraných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realitních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projektů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zajímavým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potenciálem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výnosu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z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pronájmu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růstu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hodnoty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čase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Projekty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splňují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přísná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investiční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kritéria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nacházejí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v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lokalitách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ověřenou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poptávkou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každodenní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chod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efektivní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provoz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stará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tým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Tatry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mountain resorts,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což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zvyšuje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šanci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dosažení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atraktivního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0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výnosu</a:t>
            </a:r>
            <a:r>
              <a:rPr lang="en" sz="10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10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45" name="Google Shape;445;p33"/>
          <p:cNvSpPr txBox="1"/>
          <p:nvPr/>
        </p:nvSpPr>
        <p:spPr>
          <a:xfrm>
            <a:off x="462622" y="3962464"/>
            <a:ext cx="3302528" cy="807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Igor Rattaj</a:t>
            </a:r>
            <a:endParaRPr sz="10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rPr>
              <a:t>Zakladatel a předseda dozorčí rady TMR Fondu</a:t>
            </a:r>
            <a:endParaRPr sz="1000" b="1">
              <a:solidFill>
                <a:srgbClr val="99999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46" name="Google Shape;446;p33" descr="Group 2085663655.png" title="Group 2085663655.png"/>
          <p:cNvPicPr preferRelativeResize="0"/>
          <p:nvPr/>
        </p:nvPicPr>
        <p:blipFill>
          <a:blip r:embed="rId5"/>
          <a:stretch>
            <a:fillRect/>
          </a:stretch>
        </p:blipFill>
        <p:spPr>
          <a:xfrm>
            <a:off x="4572000" y="0"/>
            <a:ext cx="4572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33" title="logo biele CZ bez clai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87051" y="495754"/>
            <a:ext cx="553230" cy="27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Google Shape;452;p34" title="červený blur kruh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2525" y="2291575"/>
            <a:ext cx="5143501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453" name="Google Shape;453;p34"/>
          <p:cNvSpPr txBox="1"/>
          <p:nvPr/>
        </p:nvSpPr>
        <p:spPr>
          <a:xfrm>
            <a:off x="456000" y="332350"/>
            <a:ext cx="82716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5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Členství v Gopass Investors Club</a:t>
            </a:r>
            <a:endParaRPr sz="25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Klub pro investory TMR Fondu od společnosti GOPASS SE</a:t>
            </a:r>
            <a:endParaRPr sz="1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54" name="Google Shape;454;p34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5275" y="1547825"/>
            <a:ext cx="2805475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Google Shape;455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275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5275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34"/>
          <p:cNvSpPr txBox="1"/>
          <p:nvPr/>
        </p:nvSpPr>
        <p:spPr>
          <a:xfrm>
            <a:off x="743325" y="1706225"/>
            <a:ext cx="2163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Co klub nabízí?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8" name="Google Shape;458;p34"/>
          <p:cNvSpPr txBox="1"/>
          <p:nvPr/>
        </p:nvSpPr>
        <p:spPr>
          <a:xfrm>
            <a:off x="739375" y="3459000"/>
            <a:ext cx="25815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Stačí vyplnit přihlášku a zaslat ji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e-mailem na adresu klub@gopass.travel. Po schválení přihlášky Vám přidělíme benefity a zařadíme Vás do odpovídající úrovně členství.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9" name="Google Shape;459;p34"/>
          <p:cNvSpPr txBox="1"/>
          <p:nvPr/>
        </p:nvSpPr>
        <p:spPr>
          <a:xfrm>
            <a:off x="743325" y="3141679"/>
            <a:ext cx="2406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Jak se přihlásit?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60" name="Google Shape;460;p34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78760" y="1547825"/>
            <a:ext cx="2439442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78767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78767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34"/>
          <p:cNvSpPr txBox="1"/>
          <p:nvPr/>
        </p:nvSpPr>
        <p:spPr>
          <a:xfrm>
            <a:off x="3866811" y="3141675"/>
            <a:ext cx="19932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Chcete vědět víc?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64" name="Google Shape;464;p34" title="Rectangle 161124763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99738" y="1547825"/>
            <a:ext cx="2163601" cy="307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99749" y="1817300"/>
            <a:ext cx="38106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Google Shape;466;p34" title="Rectangle 161125235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99749" y="3254750"/>
            <a:ext cx="38106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34"/>
          <p:cNvSpPr txBox="1"/>
          <p:nvPr/>
        </p:nvSpPr>
        <p:spPr>
          <a:xfrm>
            <a:off x="6583837" y="3459000"/>
            <a:ext cx="18678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 případě zájmu o více informací o Gopass Investors Club navštivte www.gopass.travel/gopass-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investors-club​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68" name="Google Shape;468;p34"/>
          <p:cNvSpPr txBox="1"/>
          <p:nvPr/>
        </p:nvSpPr>
        <p:spPr>
          <a:xfrm>
            <a:off x="6587799" y="3141679"/>
            <a:ext cx="2406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Kompletní informace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69" name="Google Shape;469;p34"/>
          <p:cNvSpPr txBox="1"/>
          <p:nvPr/>
        </p:nvSpPr>
        <p:spPr>
          <a:xfrm>
            <a:off x="741672" y="2020740"/>
            <a:ext cx="23766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Členství v klubu Vám umožní čerpat řadu výhod v rámci Gopassu -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od zlevněných sezónek a skipasů až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 zvýhodněné pobyty v prémiových hotelech.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0" name="Google Shape;470;p34"/>
          <p:cNvSpPr txBox="1"/>
          <p:nvPr/>
        </p:nvSpPr>
        <p:spPr>
          <a:xfrm>
            <a:off x="3872077" y="2225675"/>
            <a:ext cx="19437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Členem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klubu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se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může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stát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každá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fyzická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nebo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právnická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osoba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která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je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vlastníkem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investičních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akcií</a:t>
            </a: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TMR Fondu.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1" name="Google Shape;471;p34"/>
          <p:cNvSpPr txBox="1"/>
          <p:nvPr/>
        </p:nvSpPr>
        <p:spPr>
          <a:xfrm>
            <a:off x="3876012" y="1706225"/>
            <a:ext cx="1695600" cy="5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Kdo se může stát členem?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2" name="Google Shape;472;p34"/>
          <p:cNvSpPr txBox="1"/>
          <p:nvPr/>
        </p:nvSpPr>
        <p:spPr>
          <a:xfrm>
            <a:off x="6592530" y="1706225"/>
            <a:ext cx="2163600" cy="3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Jak členství funguje? </a:t>
            </a:r>
            <a:endParaRPr sz="11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3" name="Google Shape;473;p34"/>
          <p:cNvSpPr txBox="1"/>
          <p:nvPr/>
        </p:nvSpPr>
        <p:spPr>
          <a:xfrm>
            <a:off x="6590888" y="2020750"/>
            <a:ext cx="18678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Každý člen může určit až dvě osoby, které budou čerpat benefity. Výše investice určuje rozsah poskytovaných benefitů.​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4" name="Google Shape;474;p34"/>
          <p:cNvSpPr txBox="1"/>
          <p:nvPr/>
        </p:nvSpPr>
        <p:spPr>
          <a:xfrm>
            <a:off x="3862905" y="3459000"/>
            <a:ext cx="22617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Přesný popis fungování klubu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 způsob poskytování benefitů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nachází v Podmínkách členství nebo nás můžete kontaktovat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 klub@gopass.travel.​ </a:t>
            </a:r>
            <a:endParaRPr sz="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75" name="Google Shape;475;p34" title="Group 2085663666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99028" y="-2"/>
            <a:ext cx="1064324" cy="106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6813CA3-99B9-0957-A126-5BF3BDDA87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9890" y="81250"/>
            <a:ext cx="882600" cy="8826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Google Shape;480;p35" title="Tatranska Vista 1.jpg"/>
          <p:cNvPicPr preferRelativeResize="0"/>
          <p:nvPr/>
        </p:nvPicPr>
        <p:blipFill rotWithShape="1">
          <a:blip r:embed="rId4">
            <a:alphaModFix/>
          </a:blip>
          <a:srcRect l="40945" r="30722"/>
          <a:stretch/>
        </p:blipFill>
        <p:spPr>
          <a:xfrm>
            <a:off x="7455475" y="0"/>
            <a:ext cx="168852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Google Shape;481;p35" title="Rectangle 161125275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19764" y="4628648"/>
            <a:ext cx="3605510" cy="590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p35" title="Rectangle 161125275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1700" y="4628648"/>
            <a:ext cx="1220183" cy="590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35" title="Group 208566366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1700" y="1411583"/>
            <a:ext cx="6362249" cy="2809674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35"/>
          <p:cNvSpPr txBox="1"/>
          <p:nvPr/>
        </p:nvSpPr>
        <p:spPr>
          <a:xfrm>
            <a:off x="456000" y="325725"/>
            <a:ext cx="63861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Kompletní seznam Gopass benefitů při investici od 125 tis. EUR*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5" name="Google Shape;485;p35"/>
          <p:cNvSpPr txBox="1"/>
          <p:nvPr/>
        </p:nvSpPr>
        <p:spPr>
          <a:xfrm>
            <a:off x="627431" y="1449717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486" name="Google Shape;486;p35"/>
          <p:cNvSpPr txBox="1"/>
          <p:nvPr/>
        </p:nvSpPr>
        <p:spPr>
          <a:xfrm>
            <a:off x="1004067" y="1419983"/>
            <a:ext cx="7983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7" name="Google Shape;487;p35"/>
          <p:cNvSpPr txBox="1"/>
          <p:nvPr/>
        </p:nvSpPr>
        <p:spPr>
          <a:xfrm>
            <a:off x="1004067" y="1730995"/>
            <a:ext cx="7983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8" name="Google Shape;488;p35"/>
          <p:cNvSpPr txBox="1"/>
          <p:nvPr/>
        </p:nvSpPr>
        <p:spPr>
          <a:xfrm>
            <a:off x="1004067" y="2049181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9" name="Google Shape;489;p35"/>
          <p:cNvSpPr txBox="1"/>
          <p:nvPr/>
        </p:nvSpPr>
        <p:spPr>
          <a:xfrm>
            <a:off x="1004067" y="2292996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0" name="Google Shape;490;p35"/>
          <p:cNvSpPr txBox="1"/>
          <p:nvPr/>
        </p:nvSpPr>
        <p:spPr>
          <a:xfrm>
            <a:off x="1004067" y="2536810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1" name="Google Shape;491;p35"/>
          <p:cNvSpPr txBox="1"/>
          <p:nvPr/>
        </p:nvSpPr>
        <p:spPr>
          <a:xfrm>
            <a:off x="1004067" y="2777582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2" name="Google Shape;492;p35"/>
          <p:cNvSpPr txBox="1"/>
          <p:nvPr/>
        </p:nvSpPr>
        <p:spPr>
          <a:xfrm>
            <a:off x="1004067" y="3018354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3" name="Google Shape;493;p35"/>
          <p:cNvSpPr txBox="1"/>
          <p:nvPr/>
        </p:nvSpPr>
        <p:spPr>
          <a:xfrm>
            <a:off x="1004067" y="3256082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4" name="Google Shape;494;p35"/>
          <p:cNvSpPr txBox="1"/>
          <p:nvPr/>
        </p:nvSpPr>
        <p:spPr>
          <a:xfrm>
            <a:off x="1004076" y="3570015"/>
            <a:ext cx="9288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7 denní pobyt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 dvě osoby​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5" name="Google Shape;495;p35"/>
          <p:cNvSpPr txBox="1"/>
          <p:nvPr/>
        </p:nvSpPr>
        <p:spPr>
          <a:xfrm>
            <a:off x="1887351" y="1419983"/>
            <a:ext cx="28239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sezónka se slevou 75 % z nákupní ceny.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6" name="Google Shape;496;p35"/>
          <p:cNvSpPr txBox="1"/>
          <p:nvPr/>
        </p:nvSpPr>
        <p:spPr>
          <a:xfrm>
            <a:off x="1887327" y="1724897"/>
            <a:ext cx="44877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Fast pass se slevou 75 % z nákupní ceny výhradně při nákupu dvou (2) permanentek ​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sezónka (platí ve všech případech, kde je možnost prioritního vstupu umožněna).​ 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7" name="Google Shape;497;p35"/>
          <p:cNvSpPr txBox="1"/>
          <p:nvPr/>
        </p:nvSpPr>
        <p:spPr>
          <a:xfrm>
            <a:off x="1887325" y="2049183"/>
            <a:ext cx="5025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FRESH TRACK se slevou 75 % z nákupní ceny (platí ve střediscích Jasná, Tatranská Lomnica a Štrbské Pleso).​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8" name="Google Shape;498;p35"/>
          <p:cNvSpPr txBox="1"/>
          <p:nvPr/>
        </p:nvSpPr>
        <p:spPr>
          <a:xfrm>
            <a:off x="1887307" y="2293008"/>
            <a:ext cx="44877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MAXI SEZÓNKA se slevou 75 % z nákupní ceny (platí ve vodním parku Tatralandia a Bešeňová).​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9" name="Google Shape;499;p35"/>
          <p:cNvSpPr txBox="1"/>
          <p:nvPr/>
        </p:nvSpPr>
        <p:spPr>
          <a:xfrm>
            <a:off x="1887312" y="2536808"/>
            <a:ext cx="40131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Jízdenka na lanovky ve Vysokých Tatrách a Jasné se slevou 75 % z nákupní ceny.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0" name="Google Shape;500;p35"/>
          <p:cNvSpPr txBox="1"/>
          <p:nvPr/>
        </p:nvSpPr>
        <p:spPr>
          <a:xfrm>
            <a:off x="1887325" y="2777583"/>
            <a:ext cx="29652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Ještěd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1" name="Google Shape;501;p35"/>
          <p:cNvSpPr txBox="1"/>
          <p:nvPr/>
        </p:nvSpPr>
        <p:spPr>
          <a:xfrm>
            <a:off x="1887327" y="3018358"/>
            <a:ext cx="27876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Bike sezónka Ještěd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2" name="Google Shape;502;p35"/>
          <p:cNvSpPr txBox="1"/>
          <p:nvPr/>
        </p:nvSpPr>
        <p:spPr>
          <a:xfrm>
            <a:off x="1887320" y="3256083"/>
            <a:ext cx="3390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Špindlerův Mlýn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3" name="Google Shape;503;p35"/>
          <p:cNvSpPr txBox="1"/>
          <p:nvPr/>
        </p:nvSpPr>
        <p:spPr>
          <a:xfrm>
            <a:off x="1887403" y="3563922"/>
            <a:ext cx="5118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Sezóna v ceně 18,- EUR/osoba/noc/. V ceně není zahrnutý poplatek za úklid 55,- EUR/pokoj za jeden ukončený pobyt a pobytová taxa, kterou hradí zákazník přímo v hotelu.**​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4" name="Google Shape;504;p35"/>
          <p:cNvSpPr txBox="1"/>
          <p:nvPr/>
        </p:nvSpPr>
        <p:spPr>
          <a:xfrm>
            <a:off x="1887400" y="3941858"/>
            <a:ext cx="49011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Mimo sezónu za cenu 18,- EUR/osoba/noc/. V ceně není zahrnut poplatek za úklid 55,- EUR/pokoj za jeden ukončený pobyt a pobytová taxa, kterou zákazník hradí přímo v hotelu.**​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5" name="Google Shape;505;p35"/>
          <p:cNvSpPr txBox="1"/>
          <p:nvPr/>
        </p:nvSpPr>
        <p:spPr>
          <a:xfrm>
            <a:off x="1004076" y="3947972"/>
            <a:ext cx="9288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7 denní pobyt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 dvě osoby​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6" name="Google Shape;506;p35"/>
          <p:cNvSpPr txBox="1"/>
          <p:nvPr/>
        </p:nvSpPr>
        <p:spPr>
          <a:xfrm>
            <a:off x="572569" y="4628110"/>
            <a:ext cx="1228587" cy="369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 Poskytování benefitů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řídí podmínkami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INVESTORS CLUB 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7" name="Google Shape;507;p35"/>
          <p:cNvSpPr txBox="1"/>
          <p:nvPr/>
        </p:nvSpPr>
        <p:spPr>
          <a:xfrm>
            <a:off x="1822078" y="4628098"/>
            <a:ext cx="3611232" cy="369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Pobyt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pro 2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dospělé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osoby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maximálně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6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nocí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(7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dní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) v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jednom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z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následujících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hotelů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Grandhotel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Praha****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Tatranská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Lomnica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;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Grandhotel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Starý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Smokovec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****; Hotel Grand****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Jasná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Demänovská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Dolina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nebo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Hotel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Bešeňová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***, v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základním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typu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pokoje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.. 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8" name="Google Shape;508;p35"/>
          <p:cNvSpPr txBox="1"/>
          <p:nvPr/>
        </p:nvSpPr>
        <p:spPr>
          <a:xfrm>
            <a:off x="627431" y="1759883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09" name="Google Shape;509;p35"/>
          <p:cNvSpPr txBox="1"/>
          <p:nvPr/>
        </p:nvSpPr>
        <p:spPr>
          <a:xfrm>
            <a:off x="627431" y="2070049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0" name="Google Shape;510;p35"/>
          <p:cNvSpPr txBox="1"/>
          <p:nvPr/>
        </p:nvSpPr>
        <p:spPr>
          <a:xfrm>
            <a:off x="627431" y="2309381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1" name="Google Shape;511;p35"/>
          <p:cNvSpPr txBox="1"/>
          <p:nvPr/>
        </p:nvSpPr>
        <p:spPr>
          <a:xfrm>
            <a:off x="627431" y="2551397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2" name="Google Shape;512;p35"/>
          <p:cNvSpPr txBox="1"/>
          <p:nvPr/>
        </p:nvSpPr>
        <p:spPr>
          <a:xfrm>
            <a:off x="627431" y="2790729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3" name="Google Shape;513;p35"/>
          <p:cNvSpPr txBox="1"/>
          <p:nvPr/>
        </p:nvSpPr>
        <p:spPr>
          <a:xfrm>
            <a:off x="627431" y="3032745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4" name="Google Shape;514;p35"/>
          <p:cNvSpPr txBox="1"/>
          <p:nvPr/>
        </p:nvSpPr>
        <p:spPr>
          <a:xfrm>
            <a:off x="627431" y="3277443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5" name="Google Shape;515;p35"/>
          <p:cNvSpPr txBox="1"/>
          <p:nvPr/>
        </p:nvSpPr>
        <p:spPr>
          <a:xfrm>
            <a:off x="627431" y="3587610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16" name="Google Shape;516;p35"/>
          <p:cNvSpPr txBox="1"/>
          <p:nvPr/>
        </p:nvSpPr>
        <p:spPr>
          <a:xfrm>
            <a:off x="627431" y="3971293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pic>
        <p:nvPicPr>
          <p:cNvPr id="517" name="Google Shape;517;p35" title="Rectangle 161125275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54097" y="4628647"/>
            <a:ext cx="1225477" cy="581887"/>
          </a:xfrm>
          <a:prstGeom prst="rect">
            <a:avLst/>
          </a:prstGeom>
          <a:noFill/>
          <a:ln>
            <a:noFill/>
          </a:ln>
        </p:spPr>
      </p:pic>
      <p:sp>
        <p:nvSpPr>
          <p:cNvPr id="518" name="Google Shape;518;p35"/>
          <p:cNvSpPr txBox="1"/>
          <p:nvPr/>
        </p:nvSpPr>
        <p:spPr>
          <a:xfrm>
            <a:off x="5456429" y="4628098"/>
            <a:ext cx="1269707" cy="35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Vybrané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jsou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označeny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nálepkou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„ZDE PLATÍ GOPASS/GOX“.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pic>
        <p:nvPicPr>
          <p:cNvPr id="2" name="Obrázok 1">
            <a:extLst>
              <a:ext uri="{FF2B5EF4-FFF2-40B4-BE49-F238E27FC236}">
                <a16:creationId xmlns:a16="http://schemas.microsoft.com/office/drawing/2014/main" id="{97F41782-BCAF-162A-EF98-59C6C74E7A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246493"/>
            <a:ext cx="6362140" cy="222391"/>
          </a:xfrm>
          <a:prstGeom prst="rect">
            <a:avLst/>
          </a:prstGeom>
        </p:spPr>
      </p:pic>
      <p:sp>
        <p:nvSpPr>
          <p:cNvPr id="6" name="Google Shape;493;p35">
            <a:extLst>
              <a:ext uri="{FF2B5EF4-FFF2-40B4-BE49-F238E27FC236}">
                <a16:creationId xmlns:a16="http://schemas.microsoft.com/office/drawing/2014/main" id="{83B83944-9A5A-92BB-2060-08C4B4911884}"/>
              </a:ext>
            </a:extLst>
          </p:cNvPr>
          <p:cNvSpPr txBox="1"/>
          <p:nvPr/>
        </p:nvSpPr>
        <p:spPr>
          <a:xfrm>
            <a:off x="1004067" y="4264611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sym typeface="Montserrat"/>
              </a:rPr>
              <a:t>15 %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7" name="Google Shape;502;p35">
            <a:extLst>
              <a:ext uri="{FF2B5EF4-FFF2-40B4-BE49-F238E27FC236}">
                <a16:creationId xmlns:a16="http://schemas.microsoft.com/office/drawing/2014/main" id="{D99A7D1B-9C08-F9DF-8D30-C59F121F3CD5}"/>
              </a:ext>
            </a:extLst>
          </p:cNvPr>
          <p:cNvSpPr txBox="1"/>
          <p:nvPr/>
        </p:nvSpPr>
        <p:spPr>
          <a:xfrm>
            <a:off x="1929342" y="4247804"/>
            <a:ext cx="4054847" cy="210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15 % do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goX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cashbacku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ve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vybraných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gastro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zařízeních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TMR a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provozovnách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Motion.***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8" name="Google Shape;514;p35">
            <a:extLst>
              <a:ext uri="{FF2B5EF4-FFF2-40B4-BE49-F238E27FC236}">
                <a16:creationId xmlns:a16="http://schemas.microsoft.com/office/drawing/2014/main" id="{6841927B-98EE-EA16-1FD1-24887BF05783}"/>
              </a:ext>
            </a:extLst>
          </p:cNvPr>
          <p:cNvSpPr txBox="1"/>
          <p:nvPr/>
        </p:nvSpPr>
        <p:spPr>
          <a:xfrm>
            <a:off x="627431" y="4269164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Google Shape;523;p36" title="Group 2085663668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1700" y="1554631"/>
            <a:ext cx="6366550" cy="248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36" title="foto-e1715537643911 1.jpg"/>
          <p:cNvPicPr preferRelativeResize="0"/>
          <p:nvPr/>
        </p:nvPicPr>
        <p:blipFill rotWithShape="1">
          <a:blip r:embed="rId5">
            <a:alphaModFix/>
          </a:blip>
          <a:srcRect l="56166" t="726" r="609" b="13899"/>
          <a:stretch/>
        </p:blipFill>
        <p:spPr>
          <a:xfrm>
            <a:off x="7455475" y="0"/>
            <a:ext cx="1688525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36"/>
          <p:cNvSpPr txBox="1"/>
          <p:nvPr/>
        </p:nvSpPr>
        <p:spPr>
          <a:xfrm>
            <a:off x="456000" y="325725"/>
            <a:ext cx="63861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Kompletní seznam Gopass benefitů při investici od 60 - 125 tis. EUR*​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26" name="Google Shape;526;p36"/>
          <p:cNvSpPr txBox="1"/>
          <p:nvPr/>
        </p:nvSpPr>
        <p:spPr>
          <a:xfrm>
            <a:off x="1004067" y="1561782"/>
            <a:ext cx="7983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27" name="Google Shape;527;p36"/>
          <p:cNvSpPr txBox="1"/>
          <p:nvPr/>
        </p:nvSpPr>
        <p:spPr>
          <a:xfrm>
            <a:off x="1004067" y="1833431"/>
            <a:ext cx="7983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28" name="Google Shape;528;p36"/>
          <p:cNvSpPr txBox="1"/>
          <p:nvPr/>
        </p:nvSpPr>
        <p:spPr>
          <a:xfrm>
            <a:off x="1004067" y="2167404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29" name="Google Shape;529;p36"/>
          <p:cNvSpPr txBox="1"/>
          <p:nvPr/>
        </p:nvSpPr>
        <p:spPr>
          <a:xfrm>
            <a:off x="1004067" y="2481584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0" name="Google Shape;530;p36"/>
          <p:cNvSpPr txBox="1"/>
          <p:nvPr/>
        </p:nvSpPr>
        <p:spPr>
          <a:xfrm>
            <a:off x="1004067" y="2722355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1" name="Google Shape;531;p36"/>
          <p:cNvSpPr txBox="1"/>
          <p:nvPr/>
        </p:nvSpPr>
        <p:spPr>
          <a:xfrm>
            <a:off x="1004067" y="2963232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2" name="Google Shape;532;p36"/>
          <p:cNvSpPr txBox="1"/>
          <p:nvPr/>
        </p:nvSpPr>
        <p:spPr>
          <a:xfrm>
            <a:off x="1004067" y="3211380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3" name="Google Shape;533;p36"/>
          <p:cNvSpPr txBox="1"/>
          <p:nvPr/>
        </p:nvSpPr>
        <p:spPr>
          <a:xfrm>
            <a:off x="1887350" y="1628640"/>
            <a:ext cx="43758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sezónka se slevou 75 % z nákupní ceny.​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nebo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MAXI SEZÓNKA se slevou 75 % z nákupní ceny (platí ve vodním parku Tatralandia a Bešeňová).​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4" name="Google Shape;534;p36"/>
          <p:cNvSpPr txBox="1"/>
          <p:nvPr/>
        </p:nvSpPr>
        <p:spPr>
          <a:xfrm>
            <a:off x="1887325" y="2155233"/>
            <a:ext cx="5025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Fast pass se slevou 75 % z nákupní ceny výhradně při nákupu dvou (2) permanentek ​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sezónka (platí ve všech případech, kde je možnost prioritního vstupu umožněna).​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5" name="Google Shape;535;p36"/>
          <p:cNvSpPr txBox="1"/>
          <p:nvPr/>
        </p:nvSpPr>
        <p:spPr>
          <a:xfrm>
            <a:off x="1887300" y="2475231"/>
            <a:ext cx="5025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FRESH TRACK se slevou 75 % z nákupní ceny (platí ve střediscích Jasná, Tatranská Lomnica a Štrbské Pleso).​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6" name="Google Shape;536;p36"/>
          <p:cNvSpPr txBox="1"/>
          <p:nvPr/>
        </p:nvSpPr>
        <p:spPr>
          <a:xfrm>
            <a:off x="1887325" y="2718531"/>
            <a:ext cx="38217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Jízdenka na lanovky ve Vysokých Tatrách a Jasné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7" name="Google Shape;537;p36"/>
          <p:cNvSpPr txBox="1"/>
          <p:nvPr/>
        </p:nvSpPr>
        <p:spPr>
          <a:xfrm>
            <a:off x="1887327" y="2959302"/>
            <a:ext cx="27876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Ještěd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8" name="Google Shape;538;p36"/>
          <p:cNvSpPr txBox="1"/>
          <p:nvPr/>
        </p:nvSpPr>
        <p:spPr>
          <a:xfrm>
            <a:off x="1887320" y="3206201"/>
            <a:ext cx="3390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Bike sezónka Ještěd se slevou 75 % z nákupní ceny.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9" name="Google Shape;539;p36"/>
          <p:cNvSpPr txBox="1"/>
          <p:nvPr/>
        </p:nvSpPr>
        <p:spPr>
          <a:xfrm>
            <a:off x="1887403" y="3452780"/>
            <a:ext cx="5118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Špindlerův Mlýn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0" name="Google Shape;540;p36"/>
          <p:cNvSpPr txBox="1"/>
          <p:nvPr/>
        </p:nvSpPr>
        <p:spPr>
          <a:xfrm>
            <a:off x="1887400" y="3763748"/>
            <a:ext cx="49011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Mimo sezónu za cenu 18,- EUR/osoba/noc/. V ceně není zahrnut poplatek za úklid 55,- EUR/pokoj za jeden ukončený pobyt a pobytová taxa, kterou zákazník hradí přímo v hotelu.**​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1" name="Google Shape;541;p36"/>
          <p:cNvSpPr txBox="1"/>
          <p:nvPr/>
        </p:nvSpPr>
        <p:spPr>
          <a:xfrm>
            <a:off x="1004076" y="3769288"/>
            <a:ext cx="9288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7 denní pobyt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 dvě osoby​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2" name="Google Shape;542;p36"/>
          <p:cNvSpPr txBox="1"/>
          <p:nvPr/>
        </p:nvSpPr>
        <p:spPr>
          <a:xfrm>
            <a:off x="1004067" y="3455767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3" name="Google Shape;543;p36"/>
          <p:cNvSpPr txBox="1"/>
          <p:nvPr/>
        </p:nvSpPr>
        <p:spPr>
          <a:xfrm>
            <a:off x="627431" y="1704904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4" name="Google Shape;544;p36"/>
          <p:cNvSpPr txBox="1"/>
          <p:nvPr/>
        </p:nvSpPr>
        <p:spPr>
          <a:xfrm>
            <a:off x="627431" y="2153139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5" name="Google Shape;545;p36"/>
          <p:cNvSpPr txBox="1"/>
          <p:nvPr/>
        </p:nvSpPr>
        <p:spPr>
          <a:xfrm>
            <a:off x="627431" y="2463542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6" name="Google Shape;546;p36"/>
          <p:cNvSpPr txBox="1"/>
          <p:nvPr/>
        </p:nvSpPr>
        <p:spPr>
          <a:xfrm>
            <a:off x="627431" y="2703348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7" name="Google Shape;547;p36"/>
          <p:cNvSpPr txBox="1"/>
          <p:nvPr/>
        </p:nvSpPr>
        <p:spPr>
          <a:xfrm>
            <a:off x="627431" y="2948756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8" name="Google Shape;548;p36"/>
          <p:cNvSpPr txBox="1"/>
          <p:nvPr/>
        </p:nvSpPr>
        <p:spPr>
          <a:xfrm>
            <a:off x="627431" y="3194165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49" name="Google Shape;549;p36"/>
          <p:cNvSpPr txBox="1"/>
          <p:nvPr/>
        </p:nvSpPr>
        <p:spPr>
          <a:xfrm>
            <a:off x="627431" y="3437333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50" name="Google Shape;550;p36"/>
          <p:cNvSpPr txBox="1"/>
          <p:nvPr/>
        </p:nvSpPr>
        <p:spPr>
          <a:xfrm>
            <a:off x="627431" y="3758942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pic>
        <p:nvPicPr>
          <p:cNvPr id="3" name="Google Shape;481;p35" descr="Obrázok, na ktorom je gaštanovočervená&#10;&#10;Obsah vygenerovaný pomocou AI môže byť nesprávny." title="Rectangle 161125275.png">
            <a:extLst>
              <a:ext uri="{FF2B5EF4-FFF2-40B4-BE49-F238E27FC236}">
                <a16:creationId xmlns:a16="http://schemas.microsoft.com/office/drawing/2014/main" id="{782004C4-1A74-C15E-E059-F7E3C78524D2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19764" y="4628647"/>
            <a:ext cx="3605510" cy="590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82;p35" descr="Obrázok, na ktorom je gaštanovočervená&#10;&#10;Obsah vygenerovaný pomocou AI môže byť nesprávny." title="Rectangle 161125275.png">
            <a:extLst>
              <a:ext uri="{FF2B5EF4-FFF2-40B4-BE49-F238E27FC236}">
                <a16:creationId xmlns:a16="http://schemas.microsoft.com/office/drawing/2014/main" id="{14B35535-4B37-A7CE-C6C2-7831A5CC7539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1700" y="4628647"/>
            <a:ext cx="1220183" cy="5904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506;p35">
            <a:extLst>
              <a:ext uri="{FF2B5EF4-FFF2-40B4-BE49-F238E27FC236}">
                <a16:creationId xmlns:a16="http://schemas.microsoft.com/office/drawing/2014/main" id="{E6A78EC8-2A67-9A58-EC1E-F589EC27E49E}"/>
              </a:ext>
            </a:extLst>
          </p:cNvPr>
          <p:cNvSpPr txBox="1"/>
          <p:nvPr/>
        </p:nvSpPr>
        <p:spPr>
          <a:xfrm>
            <a:off x="572569" y="4628109"/>
            <a:ext cx="1228587" cy="369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 Poskytování benefitů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řídí podmínkami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INVESTORS CLUB 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" name="Google Shape;507;p35">
            <a:extLst>
              <a:ext uri="{FF2B5EF4-FFF2-40B4-BE49-F238E27FC236}">
                <a16:creationId xmlns:a16="http://schemas.microsoft.com/office/drawing/2014/main" id="{AE7FE17A-5492-178A-11D0-858E3E2305A5}"/>
              </a:ext>
            </a:extLst>
          </p:cNvPr>
          <p:cNvSpPr txBox="1"/>
          <p:nvPr/>
        </p:nvSpPr>
        <p:spPr>
          <a:xfrm>
            <a:off x="1822078" y="4628097"/>
            <a:ext cx="3611232" cy="369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Pobyt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pro 2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dospělé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osoby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na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maximálně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6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nocí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(7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dní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) v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jednom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z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následujících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hotelů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Grandhotel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Praha****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Tatranská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Lomnica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;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Grandhotel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Starý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Smokovec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****; Hotel Grand****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Jasná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Demänovská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Dolina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nebo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Hotel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Bešeňová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***, v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základním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typu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pokoje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.. 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5" name="Obrázok 14">
            <a:extLst>
              <a:ext uri="{FF2B5EF4-FFF2-40B4-BE49-F238E27FC236}">
                <a16:creationId xmlns:a16="http://schemas.microsoft.com/office/drawing/2014/main" id="{F1BA3907-6464-B35E-211B-2994FCCFF2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070001"/>
            <a:ext cx="6362140" cy="222391"/>
          </a:xfrm>
          <a:prstGeom prst="rect">
            <a:avLst/>
          </a:prstGeom>
        </p:spPr>
      </p:pic>
      <p:sp>
        <p:nvSpPr>
          <p:cNvPr id="17" name="Google Shape;493;p35">
            <a:extLst>
              <a:ext uri="{FF2B5EF4-FFF2-40B4-BE49-F238E27FC236}">
                <a16:creationId xmlns:a16="http://schemas.microsoft.com/office/drawing/2014/main" id="{7D0D4664-AF86-48CD-3844-BBF3E6B806E1}"/>
              </a:ext>
            </a:extLst>
          </p:cNvPr>
          <p:cNvSpPr txBox="1"/>
          <p:nvPr/>
        </p:nvSpPr>
        <p:spPr>
          <a:xfrm>
            <a:off x="1004067" y="4088119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sym typeface="Montserrat"/>
              </a:rPr>
              <a:t>15 %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19" name="Google Shape;502;p35">
            <a:extLst>
              <a:ext uri="{FF2B5EF4-FFF2-40B4-BE49-F238E27FC236}">
                <a16:creationId xmlns:a16="http://schemas.microsoft.com/office/drawing/2014/main" id="{BD4FC557-8E1F-C8F3-5948-2226F2CA9FF2}"/>
              </a:ext>
            </a:extLst>
          </p:cNvPr>
          <p:cNvSpPr txBox="1"/>
          <p:nvPr/>
        </p:nvSpPr>
        <p:spPr>
          <a:xfrm>
            <a:off x="1929342" y="4079716"/>
            <a:ext cx="4054847" cy="210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15 % do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goX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cashbacku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ve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vybraných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gastro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zařízeních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TMR a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provozovnách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Motion.***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21" name="Google Shape;514;p35">
            <a:extLst>
              <a:ext uri="{FF2B5EF4-FFF2-40B4-BE49-F238E27FC236}">
                <a16:creationId xmlns:a16="http://schemas.microsoft.com/office/drawing/2014/main" id="{614C1BF9-59DF-31F2-1833-703B67F5D339}"/>
              </a:ext>
            </a:extLst>
          </p:cNvPr>
          <p:cNvSpPr txBox="1"/>
          <p:nvPr/>
        </p:nvSpPr>
        <p:spPr>
          <a:xfrm>
            <a:off x="627431" y="4101076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pic>
        <p:nvPicPr>
          <p:cNvPr id="23" name="Google Shape;517;p35" descr="Obrázok, na ktorom je gaštanovočervená&#10;&#10;Obsah vygenerovaný pomocou AI môže byť nesprávny." title="Rectangle 161125275.png">
            <a:extLst>
              <a:ext uri="{FF2B5EF4-FFF2-40B4-BE49-F238E27FC236}">
                <a16:creationId xmlns:a16="http://schemas.microsoft.com/office/drawing/2014/main" id="{B23B0434-3B76-81C7-EF1F-D52450F44477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54097" y="4628648"/>
            <a:ext cx="1247353" cy="581887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518;p35">
            <a:extLst>
              <a:ext uri="{FF2B5EF4-FFF2-40B4-BE49-F238E27FC236}">
                <a16:creationId xmlns:a16="http://schemas.microsoft.com/office/drawing/2014/main" id="{349F342D-8009-F54C-D45A-E9ED2C2ECCF4}"/>
              </a:ext>
            </a:extLst>
          </p:cNvPr>
          <p:cNvSpPr txBox="1"/>
          <p:nvPr/>
        </p:nvSpPr>
        <p:spPr>
          <a:xfrm>
            <a:off x="5456429" y="4628099"/>
            <a:ext cx="1269707" cy="35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***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Vybrané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jsou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označeny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nálepkou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„ZDE PLATÍ GOPASS/GOX“.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Obrázok 21" descr="Obrázok, na ktorom je snímka obrazovky, čierny&#10;&#10;Obsah vygenerovaný pomocou AI môže byť nesprávny.">
            <a:extLst>
              <a:ext uri="{FF2B5EF4-FFF2-40B4-BE49-F238E27FC236}">
                <a16:creationId xmlns:a16="http://schemas.microsoft.com/office/drawing/2014/main" id="{58D9B1B4-DFED-B7BC-AFEE-3BF868B183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970949"/>
            <a:ext cx="6378948" cy="370064"/>
          </a:xfrm>
          <a:prstGeom prst="rect">
            <a:avLst/>
          </a:prstGeom>
        </p:spPr>
      </p:pic>
      <p:pic>
        <p:nvPicPr>
          <p:cNvPr id="561" name="Google Shape;561;p37" title="Group 2085663669.png"/>
          <p:cNvPicPr preferRelativeResize="0"/>
          <p:nvPr/>
        </p:nvPicPr>
        <p:blipFill rotWithShape="1">
          <a:blip r:embed="rId5">
            <a:alphaModFix/>
          </a:blip>
          <a:srcRect b="15340"/>
          <a:stretch/>
        </p:blipFill>
        <p:spPr>
          <a:xfrm>
            <a:off x="571275" y="1643579"/>
            <a:ext cx="6368225" cy="232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2" name="Google Shape;562;p37" title="jested_bikepark 1.jpg"/>
          <p:cNvPicPr preferRelativeResize="0"/>
          <p:nvPr/>
        </p:nvPicPr>
        <p:blipFill rotWithShape="1">
          <a:blip r:embed="rId6">
            <a:alphaModFix/>
          </a:blip>
          <a:srcRect l="34239" t="4436" r="36992" b="6667"/>
          <a:stretch/>
        </p:blipFill>
        <p:spPr>
          <a:xfrm>
            <a:off x="7455475" y="0"/>
            <a:ext cx="1688525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563" name="Google Shape;563;p37"/>
          <p:cNvSpPr txBox="1"/>
          <p:nvPr/>
        </p:nvSpPr>
        <p:spPr>
          <a:xfrm>
            <a:off x="456000" y="325725"/>
            <a:ext cx="63861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Kompletní seznam Gopass benefitů při investici do 60 tis. EUR* </a:t>
            </a:r>
            <a:endParaRPr sz="2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4" name="Google Shape;564;p37"/>
          <p:cNvSpPr txBox="1"/>
          <p:nvPr/>
        </p:nvSpPr>
        <p:spPr>
          <a:xfrm>
            <a:off x="1004067" y="1722292"/>
            <a:ext cx="7983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5" name="Google Shape;565;p37"/>
          <p:cNvSpPr txBox="1"/>
          <p:nvPr/>
        </p:nvSpPr>
        <p:spPr>
          <a:xfrm>
            <a:off x="1004067" y="2116977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6" name="Google Shape;566;p37"/>
          <p:cNvSpPr txBox="1"/>
          <p:nvPr/>
        </p:nvSpPr>
        <p:spPr>
          <a:xfrm>
            <a:off x="1004067" y="2499613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10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7" name="Google Shape;567;p37"/>
          <p:cNvSpPr txBox="1"/>
          <p:nvPr/>
        </p:nvSpPr>
        <p:spPr>
          <a:xfrm>
            <a:off x="1004067" y="2885701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8" name="Google Shape;568;p37"/>
          <p:cNvSpPr txBox="1"/>
          <p:nvPr/>
        </p:nvSpPr>
        <p:spPr>
          <a:xfrm>
            <a:off x="1887350" y="1643589"/>
            <a:ext cx="43758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sezónka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9" name="Google Shape;569;p37"/>
          <p:cNvSpPr txBox="1"/>
          <p:nvPr/>
        </p:nvSpPr>
        <p:spPr>
          <a:xfrm>
            <a:off x="1887325" y="2104806"/>
            <a:ext cx="5025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FRESH TRACK se slevou 75 % z nákupní ceny (platí ve střediscích Jasná, Tatranská Lomnica a Štrbské Pleso).​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0" name="Google Shape;570;p37"/>
          <p:cNvSpPr txBox="1"/>
          <p:nvPr/>
        </p:nvSpPr>
        <p:spPr>
          <a:xfrm>
            <a:off x="1887325" y="2494056"/>
            <a:ext cx="38217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Jízdenka na lanovky ve Vysokých Tatrách a Jasné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1" name="Google Shape;571;p37"/>
          <p:cNvSpPr txBox="1"/>
          <p:nvPr/>
        </p:nvSpPr>
        <p:spPr>
          <a:xfrm>
            <a:off x="1887327" y="2876404"/>
            <a:ext cx="27876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Ještěd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2" name="Google Shape;572;p37"/>
          <p:cNvSpPr txBox="1"/>
          <p:nvPr/>
        </p:nvSpPr>
        <p:spPr>
          <a:xfrm>
            <a:off x="1887320" y="3281254"/>
            <a:ext cx="33909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Bike sezónka Ještěd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3" name="Google Shape;573;p37"/>
          <p:cNvSpPr txBox="1"/>
          <p:nvPr/>
        </p:nvSpPr>
        <p:spPr>
          <a:xfrm>
            <a:off x="1887400" y="3653356"/>
            <a:ext cx="49011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Walk sezónka Špindlerův Mlýn se slevou 75 % z nákupní ceny.​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4" name="Google Shape;574;p37"/>
          <p:cNvSpPr txBox="1"/>
          <p:nvPr/>
        </p:nvSpPr>
        <p:spPr>
          <a:xfrm>
            <a:off x="1004067" y="3276172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5" name="Google Shape;575;p37"/>
          <p:cNvSpPr txBox="1"/>
          <p:nvPr/>
        </p:nvSpPr>
        <p:spPr>
          <a:xfrm>
            <a:off x="1004067" y="3661044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 ks </a:t>
            </a:r>
            <a:endParaRPr sz="7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6" name="Google Shape;576;p37"/>
          <p:cNvSpPr txBox="1"/>
          <p:nvPr/>
        </p:nvSpPr>
        <p:spPr>
          <a:xfrm>
            <a:off x="627431" y="1752528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77" name="Google Shape;577;p37"/>
          <p:cNvSpPr txBox="1"/>
          <p:nvPr/>
        </p:nvSpPr>
        <p:spPr>
          <a:xfrm>
            <a:off x="627431" y="2127925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78" name="Google Shape;578;p37"/>
          <p:cNvSpPr txBox="1"/>
          <p:nvPr/>
        </p:nvSpPr>
        <p:spPr>
          <a:xfrm>
            <a:off x="627431" y="2514528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79" name="Google Shape;579;p37"/>
          <p:cNvSpPr txBox="1"/>
          <p:nvPr/>
        </p:nvSpPr>
        <p:spPr>
          <a:xfrm>
            <a:off x="627431" y="2906734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80" name="Google Shape;580;p37"/>
          <p:cNvSpPr txBox="1"/>
          <p:nvPr/>
        </p:nvSpPr>
        <p:spPr>
          <a:xfrm>
            <a:off x="627431" y="3287734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581" name="Google Shape;581;p37"/>
          <p:cNvSpPr txBox="1"/>
          <p:nvPr/>
        </p:nvSpPr>
        <p:spPr>
          <a:xfrm>
            <a:off x="627431" y="3677138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pic>
        <p:nvPicPr>
          <p:cNvPr id="5" name="Google Shape;482;p35" title="Rectangle 161125275.png">
            <a:extLst>
              <a:ext uri="{FF2B5EF4-FFF2-40B4-BE49-F238E27FC236}">
                <a16:creationId xmlns:a16="http://schemas.microsoft.com/office/drawing/2014/main" id="{09AC3590-7F31-B67C-BAAC-28DB34DDAE1E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1700" y="4628648"/>
            <a:ext cx="1220183" cy="5904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506;p35">
            <a:extLst>
              <a:ext uri="{FF2B5EF4-FFF2-40B4-BE49-F238E27FC236}">
                <a16:creationId xmlns:a16="http://schemas.microsoft.com/office/drawing/2014/main" id="{BF6D6FFE-9D22-5FAD-C8E1-EC2C2B983C2C}"/>
              </a:ext>
            </a:extLst>
          </p:cNvPr>
          <p:cNvSpPr txBox="1"/>
          <p:nvPr/>
        </p:nvSpPr>
        <p:spPr>
          <a:xfrm>
            <a:off x="572569" y="4628110"/>
            <a:ext cx="1228587" cy="369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* Poskytování benefitů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se řídí podmínkami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GOPASS INVESTORS CLUB </a:t>
            </a:r>
            <a:endParaRPr sz="6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" name="Google Shape;517;p35" descr="Obrázok, na ktorom je gaštanovočervená&#10;&#10;Obsah vygenerovaný pomocou AI môže byť nesprávny." title="Rectangle 161125275.png">
            <a:extLst>
              <a:ext uri="{FF2B5EF4-FFF2-40B4-BE49-F238E27FC236}">
                <a16:creationId xmlns:a16="http://schemas.microsoft.com/office/drawing/2014/main" id="{0F37B349-FF88-1A28-E83F-987BCF0C8484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15719" y="4642319"/>
            <a:ext cx="1154382" cy="57368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518;p35">
            <a:extLst>
              <a:ext uri="{FF2B5EF4-FFF2-40B4-BE49-F238E27FC236}">
                <a16:creationId xmlns:a16="http://schemas.microsoft.com/office/drawing/2014/main" id="{33D94D96-8BC7-6CA9-6AE6-C7A21ABB9A12}"/>
              </a:ext>
            </a:extLst>
          </p:cNvPr>
          <p:cNvSpPr txBox="1"/>
          <p:nvPr/>
        </p:nvSpPr>
        <p:spPr>
          <a:xfrm>
            <a:off x="1918051" y="4641770"/>
            <a:ext cx="1269707" cy="35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** Vybrané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jsou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označeny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6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nálepkou</a:t>
            </a:r>
            <a:r>
              <a:rPr lang="en" sz="6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„ZDE PLATÍ GOPASS/GOX“.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17" name="Google Shape;493;p35">
            <a:extLst>
              <a:ext uri="{FF2B5EF4-FFF2-40B4-BE49-F238E27FC236}">
                <a16:creationId xmlns:a16="http://schemas.microsoft.com/office/drawing/2014/main" id="{DC579E63-2679-DCEF-C0BC-7906711E17F0}"/>
              </a:ext>
            </a:extLst>
          </p:cNvPr>
          <p:cNvSpPr txBox="1"/>
          <p:nvPr/>
        </p:nvSpPr>
        <p:spPr>
          <a:xfrm>
            <a:off x="1004067" y="4054501"/>
            <a:ext cx="7983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sym typeface="Montserrat"/>
              </a:rPr>
              <a:t>15 %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19" name="Google Shape;502;p35">
            <a:extLst>
              <a:ext uri="{FF2B5EF4-FFF2-40B4-BE49-F238E27FC236}">
                <a16:creationId xmlns:a16="http://schemas.microsoft.com/office/drawing/2014/main" id="{03F0740B-717D-8486-3D84-236D9B569460}"/>
              </a:ext>
            </a:extLst>
          </p:cNvPr>
          <p:cNvSpPr txBox="1"/>
          <p:nvPr/>
        </p:nvSpPr>
        <p:spPr>
          <a:xfrm>
            <a:off x="1929342" y="4037694"/>
            <a:ext cx="4054847" cy="210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15 % do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goX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cashbacku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ve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vybraných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gastro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zařízeních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TMR a </a:t>
            </a:r>
            <a:r>
              <a:rPr lang="en" sz="700" err="1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provozovnách</a:t>
            </a:r>
            <a:r>
              <a:rPr lang="en" sz="700">
                <a:solidFill>
                  <a:schemeClr val="lt1"/>
                </a:solidFill>
                <a:latin typeface="Montserrat"/>
                <a:ea typeface="Montserrat"/>
                <a:sym typeface="Montserrat"/>
              </a:rPr>
              <a:t> Motion.**</a:t>
            </a:r>
            <a:endParaRPr lang="sk-SK">
              <a:solidFill>
                <a:schemeClr val="lt1"/>
              </a:solidFill>
              <a:latin typeface="Montserrat"/>
            </a:endParaRPr>
          </a:p>
        </p:txBody>
      </p:sp>
      <p:sp>
        <p:nvSpPr>
          <p:cNvPr id="21" name="Google Shape;514;p35">
            <a:extLst>
              <a:ext uri="{FF2B5EF4-FFF2-40B4-BE49-F238E27FC236}">
                <a16:creationId xmlns:a16="http://schemas.microsoft.com/office/drawing/2014/main" id="{721F7D28-9C97-0671-EEDF-803B2AAC6D8B}"/>
              </a:ext>
            </a:extLst>
          </p:cNvPr>
          <p:cNvSpPr txBox="1"/>
          <p:nvPr/>
        </p:nvSpPr>
        <p:spPr>
          <a:xfrm>
            <a:off x="627431" y="4059054"/>
            <a:ext cx="257100" cy="1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Manrope"/>
                <a:ea typeface="Manrope"/>
                <a:cs typeface="Manrope"/>
                <a:sym typeface="Manrope"/>
              </a:rPr>
              <a:t>&gt;</a:t>
            </a:r>
            <a:endParaRPr sz="1200">
              <a:solidFill>
                <a:schemeClr val="lt1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0" name="Google Shape;590;p38" descr="Group 2085663672.png" title="Group 2085663672.png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238613" y="0"/>
            <a:ext cx="4905375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38"/>
          <p:cNvSpPr txBox="1"/>
          <p:nvPr/>
        </p:nvSpPr>
        <p:spPr>
          <a:xfrm>
            <a:off x="456000" y="325725"/>
            <a:ext cx="35238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Rychlý přehled benefitů​ pro členy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Gopass Investors Clubu 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592" name="Google Shape;592;p38" title="Group 2085663671.png"/>
          <p:cNvPicPr preferRelativeResize="0"/>
          <p:nvPr/>
        </p:nvPicPr>
        <p:blipFill rotWithShape="1">
          <a:blip r:embed="rId5">
            <a:alphaModFix/>
          </a:blip>
          <a:srcRect l="8049" t="21773" r="20599" b="6676"/>
          <a:stretch/>
        </p:blipFill>
        <p:spPr>
          <a:xfrm>
            <a:off x="386575" y="1969400"/>
            <a:ext cx="3523800" cy="2976551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38"/>
          <p:cNvSpPr txBox="1"/>
          <p:nvPr/>
        </p:nvSpPr>
        <p:spPr>
          <a:xfrm>
            <a:off x="4469775" y="259772"/>
            <a:ext cx="14007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Výše investice </a:t>
            </a:r>
            <a:endParaRPr sz="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4" name="Google Shape;594;p38"/>
          <p:cNvSpPr txBox="1"/>
          <p:nvPr/>
        </p:nvSpPr>
        <p:spPr>
          <a:xfrm>
            <a:off x="6119677" y="259775"/>
            <a:ext cx="777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 59.999 € </a:t>
            </a:r>
            <a:endParaRPr sz="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5" name="Google Shape;595;p38"/>
          <p:cNvSpPr txBox="1"/>
          <p:nvPr/>
        </p:nvSpPr>
        <p:spPr>
          <a:xfrm>
            <a:off x="7082907" y="259775"/>
            <a:ext cx="777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60.000 -</a:t>
            </a:r>
            <a:endParaRPr sz="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124.999 € </a:t>
            </a:r>
            <a:endParaRPr sz="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6" name="Google Shape;596;p38"/>
          <p:cNvSpPr txBox="1"/>
          <p:nvPr/>
        </p:nvSpPr>
        <p:spPr>
          <a:xfrm>
            <a:off x="8084455" y="259775"/>
            <a:ext cx="777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od 125.000 € </a:t>
            </a:r>
            <a:endParaRPr sz="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8" name="Google Shape;598;p38"/>
          <p:cNvSpPr txBox="1"/>
          <p:nvPr/>
        </p:nvSpPr>
        <p:spPr>
          <a:xfrm>
            <a:off x="4469775" y="1135390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7 denní pobyt pro dvě osoby mimo sezónu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9" name="Google Shape;599;p38"/>
          <p:cNvSpPr txBox="1"/>
          <p:nvPr/>
        </p:nvSpPr>
        <p:spPr>
          <a:xfrm>
            <a:off x="4469775" y="1494493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7 denní pobyt pro dvě osoby v sezóně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0" name="Google Shape;600;p38"/>
          <p:cNvSpPr txBox="1"/>
          <p:nvPr/>
        </p:nvSpPr>
        <p:spPr>
          <a:xfrm>
            <a:off x="4469775" y="1799287"/>
            <a:ext cx="15945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Lyžařské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sleva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75 %)</a:t>
            </a:r>
            <a:endParaRPr sz="7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1" name="Google Shape;601;p38"/>
          <p:cNvSpPr txBox="1"/>
          <p:nvPr/>
        </p:nvSpPr>
        <p:spPr>
          <a:xfrm>
            <a:off x="4469775" y="2109567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 ks Gopass SKI sezónka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2" name="Google Shape;602;p38"/>
          <p:cNvSpPr txBox="1"/>
          <p:nvPr/>
        </p:nvSpPr>
        <p:spPr>
          <a:xfrm>
            <a:off x="4469775" y="2528448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ks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Fast pass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výhradně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při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nákupu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2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permanentek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Gopass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SKI sezónka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3" name="Google Shape;603;p38"/>
          <p:cNvSpPr txBox="1"/>
          <p:nvPr/>
        </p:nvSpPr>
        <p:spPr>
          <a:xfrm>
            <a:off x="4469775" y="2893026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10 ks FRESH TRACK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4" name="Google Shape;604;p38"/>
          <p:cNvSpPr txBox="1"/>
          <p:nvPr/>
        </p:nvSpPr>
        <p:spPr>
          <a:xfrm>
            <a:off x="4469775" y="3143513"/>
            <a:ext cx="19614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Aquaparkové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sleva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75 %)</a:t>
            </a:r>
            <a:endParaRPr sz="7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5" name="Google Shape;605;p38"/>
          <p:cNvSpPr txBox="1"/>
          <p:nvPr/>
        </p:nvSpPr>
        <p:spPr>
          <a:xfrm>
            <a:off x="4469775" y="3454023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 ks MAXI SEZÓNKA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6" name="Google Shape;606;p38"/>
          <p:cNvSpPr txBox="1"/>
          <p:nvPr/>
        </p:nvSpPr>
        <p:spPr>
          <a:xfrm>
            <a:off x="4469775" y="3758587"/>
            <a:ext cx="19614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Lanovkové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sleva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75 %)</a:t>
            </a:r>
            <a:endParaRPr sz="7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7" name="Google Shape;607;p38"/>
          <p:cNvSpPr txBox="1"/>
          <p:nvPr/>
        </p:nvSpPr>
        <p:spPr>
          <a:xfrm>
            <a:off x="4469775" y="4063623"/>
            <a:ext cx="1494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10 ks Jízdenka na lanovky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ve Vysokých Tatrách a Jasné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08" name="Google Shape;608;p38"/>
          <p:cNvSpPr txBox="1"/>
          <p:nvPr/>
        </p:nvSpPr>
        <p:spPr>
          <a:xfrm>
            <a:off x="4469774" y="4373459"/>
            <a:ext cx="1594499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ks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Walk/Bike sezónka </a:t>
            </a:r>
            <a:r>
              <a:rPr lang="en" sz="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Ještěd</a:t>
            </a: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10" name="Google Shape;610;p38"/>
          <p:cNvSpPr txBox="1"/>
          <p:nvPr/>
        </p:nvSpPr>
        <p:spPr>
          <a:xfrm>
            <a:off x="4469775" y="4673699"/>
            <a:ext cx="12243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 ks Walk sezónka Špindlerův Mlýn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11" name="Google Shape;611;p38"/>
          <p:cNvSpPr txBox="1"/>
          <p:nvPr/>
        </p:nvSpPr>
        <p:spPr>
          <a:xfrm>
            <a:off x="6985256" y="2169245"/>
            <a:ext cx="9711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(SKI nebo MAXI) </a:t>
            </a:r>
            <a:endParaRPr sz="6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12" name="Google Shape;612;p38" title="Group 208566365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31175" y="1191022"/>
            <a:ext cx="105941" cy="105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1198468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" name="Google Shape;614;p38" title="g1826-1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411083" y="2111103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5" name="Google Shape;615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1198468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6" name="Google Shape;616;p38" title="g1826-1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411083" y="3454571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7" name="Google Shape;617;p38" title="Group 208566365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31175" y="1554945"/>
            <a:ext cx="105941" cy="105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1562391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9" name="Google Shape;619;p38" title="Group 208566365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21775" y="1554945"/>
            <a:ext cx="105941" cy="105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0" name="Google Shape;620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2171991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9494" y="2171991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38" title="Group 208566365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31175" y="2585166"/>
            <a:ext cx="105941" cy="105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3" name="Google Shape;623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259261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" name="Google Shape;624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259261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5" name="Google Shape;625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2954399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2954399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7" name="Google Shape;627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9545" y="2954399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8" name="Google Shape;628;p38" title="Group 2085663657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31175" y="3510421"/>
            <a:ext cx="105941" cy="105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9" name="Google Shape;629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3517867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0" name="Google Shape;630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4131246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1" name="Google Shape;631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4131246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9545" y="4131246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442764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442764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9545" y="442764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9" name="Google Shape;639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3750" y="473446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0" name="Google Shape;640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00694" y="4734462"/>
            <a:ext cx="130019" cy="96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1" name="Google Shape;641;p38" title="g182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9545" y="4734462"/>
            <a:ext cx="130019" cy="96310"/>
          </a:xfrm>
          <a:prstGeom prst="rect">
            <a:avLst/>
          </a:prstGeom>
          <a:noFill/>
          <a:ln>
            <a:noFill/>
          </a:ln>
        </p:spPr>
      </p:pic>
      <p:sp>
        <p:nvSpPr>
          <p:cNvPr id="642" name="Google Shape;642;p38"/>
          <p:cNvSpPr txBox="1"/>
          <p:nvPr/>
        </p:nvSpPr>
        <p:spPr>
          <a:xfrm>
            <a:off x="6985256" y="3514089"/>
            <a:ext cx="9711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(SKI nebo MAXI) </a:t>
            </a:r>
            <a:endParaRPr sz="6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" name="Google Shape;597;p38">
            <a:extLst>
              <a:ext uri="{FF2B5EF4-FFF2-40B4-BE49-F238E27FC236}">
                <a16:creationId xmlns:a16="http://schemas.microsoft.com/office/drawing/2014/main" id="{42F9C87D-F539-2250-9A03-F8EB41CBA9E5}"/>
              </a:ext>
            </a:extLst>
          </p:cNvPr>
          <p:cNvSpPr txBox="1"/>
          <p:nvPr/>
        </p:nvSpPr>
        <p:spPr>
          <a:xfrm>
            <a:off x="4469775" y="816704"/>
            <a:ext cx="14007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Hotelové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benefity</a:t>
            </a:r>
            <a:r>
              <a:rPr lang="en" sz="7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700" b="1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Google Shape;597;p38">
            <a:extLst>
              <a:ext uri="{FF2B5EF4-FFF2-40B4-BE49-F238E27FC236}">
                <a16:creationId xmlns:a16="http://schemas.microsoft.com/office/drawing/2014/main" id="{454D3B82-785B-2AF5-C7B8-AE34B89D74C3}"/>
              </a:ext>
            </a:extLst>
          </p:cNvPr>
          <p:cNvSpPr txBox="1"/>
          <p:nvPr/>
        </p:nvSpPr>
        <p:spPr>
          <a:xfrm>
            <a:off x="4469775" y="564572"/>
            <a:ext cx="4064896" cy="235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15% do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goX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cashbacku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ve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vybraných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gastro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zařízeních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TMR a </a:t>
            </a:r>
            <a:r>
              <a:rPr lang="en" sz="700" b="1" err="1">
                <a:solidFill>
                  <a:srgbClr val="0C0C0E"/>
                </a:solidFill>
                <a:latin typeface="Montserrat"/>
                <a:sym typeface="Montserrat"/>
              </a:rPr>
              <a:t>provozovnách</a:t>
            </a:r>
            <a:r>
              <a:rPr lang="en" sz="700" b="1">
                <a:solidFill>
                  <a:srgbClr val="0C0C0E"/>
                </a:solidFill>
                <a:latin typeface="Montserrat"/>
                <a:sym typeface="Montserrat"/>
              </a:rPr>
              <a:t> Motion</a:t>
            </a:r>
            <a:endParaRPr lang="en" sz="700" b="1">
              <a:solidFill>
                <a:srgbClr val="0C0C0E"/>
              </a:solidFill>
              <a:latin typeface="Montserra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39"/>
          <p:cNvSpPr/>
          <p:nvPr/>
        </p:nvSpPr>
        <p:spPr>
          <a:xfrm>
            <a:off x="5338176" y="1297700"/>
            <a:ext cx="12486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8" name="Google Shape;648;p39"/>
          <p:cNvSpPr/>
          <p:nvPr/>
        </p:nvSpPr>
        <p:spPr>
          <a:xfrm>
            <a:off x="6619475" y="1297050"/>
            <a:ext cx="1953600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39"/>
          <p:cNvSpPr/>
          <p:nvPr/>
        </p:nvSpPr>
        <p:spPr>
          <a:xfrm>
            <a:off x="5338175" y="1650414"/>
            <a:ext cx="1248600" cy="13806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0" name="Google Shape;650;p39"/>
          <p:cNvSpPr/>
          <p:nvPr/>
        </p:nvSpPr>
        <p:spPr>
          <a:xfrm>
            <a:off x="6619475" y="1649764"/>
            <a:ext cx="1953600" cy="13806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39"/>
          <p:cNvSpPr/>
          <p:nvPr/>
        </p:nvSpPr>
        <p:spPr>
          <a:xfrm>
            <a:off x="6619475" y="3056125"/>
            <a:ext cx="1953600" cy="4326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39"/>
          <p:cNvSpPr/>
          <p:nvPr/>
        </p:nvSpPr>
        <p:spPr>
          <a:xfrm>
            <a:off x="6619475" y="3520205"/>
            <a:ext cx="1953600" cy="4326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39"/>
          <p:cNvSpPr/>
          <p:nvPr/>
        </p:nvSpPr>
        <p:spPr>
          <a:xfrm>
            <a:off x="5338175" y="3059750"/>
            <a:ext cx="1248600" cy="429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4" name="Google Shape;654;p39"/>
          <p:cNvSpPr/>
          <p:nvPr/>
        </p:nvSpPr>
        <p:spPr>
          <a:xfrm>
            <a:off x="5338175" y="3522000"/>
            <a:ext cx="1248600" cy="429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39"/>
          <p:cNvSpPr/>
          <p:nvPr/>
        </p:nvSpPr>
        <p:spPr>
          <a:xfrm>
            <a:off x="5338176" y="3982771"/>
            <a:ext cx="12486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39"/>
          <p:cNvSpPr/>
          <p:nvPr/>
        </p:nvSpPr>
        <p:spPr>
          <a:xfrm>
            <a:off x="6619475" y="3982121"/>
            <a:ext cx="1953600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39"/>
          <p:cNvSpPr/>
          <p:nvPr/>
        </p:nvSpPr>
        <p:spPr>
          <a:xfrm>
            <a:off x="5338176" y="4333561"/>
            <a:ext cx="12486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39"/>
          <p:cNvSpPr/>
          <p:nvPr/>
        </p:nvSpPr>
        <p:spPr>
          <a:xfrm>
            <a:off x="6619475" y="4332911"/>
            <a:ext cx="1953600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39"/>
          <p:cNvSpPr/>
          <p:nvPr/>
        </p:nvSpPr>
        <p:spPr>
          <a:xfrm>
            <a:off x="572250" y="1517150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p39"/>
          <p:cNvSpPr/>
          <p:nvPr/>
        </p:nvSpPr>
        <p:spPr>
          <a:xfrm>
            <a:off x="2535224" y="1516500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39"/>
          <p:cNvSpPr/>
          <p:nvPr/>
        </p:nvSpPr>
        <p:spPr>
          <a:xfrm>
            <a:off x="572250" y="1868682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2" name="Google Shape;662;p39"/>
          <p:cNvSpPr/>
          <p:nvPr/>
        </p:nvSpPr>
        <p:spPr>
          <a:xfrm>
            <a:off x="2535224" y="1868032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39"/>
          <p:cNvSpPr/>
          <p:nvPr/>
        </p:nvSpPr>
        <p:spPr>
          <a:xfrm>
            <a:off x="572250" y="2222419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4" name="Google Shape;664;p39"/>
          <p:cNvSpPr/>
          <p:nvPr/>
        </p:nvSpPr>
        <p:spPr>
          <a:xfrm>
            <a:off x="2535224" y="2221769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39"/>
          <p:cNvSpPr/>
          <p:nvPr/>
        </p:nvSpPr>
        <p:spPr>
          <a:xfrm>
            <a:off x="572250" y="2573600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p39"/>
          <p:cNvSpPr/>
          <p:nvPr/>
        </p:nvSpPr>
        <p:spPr>
          <a:xfrm>
            <a:off x="2535224" y="2572950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7" name="Google Shape;667;p39"/>
          <p:cNvSpPr/>
          <p:nvPr/>
        </p:nvSpPr>
        <p:spPr>
          <a:xfrm>
            <a:off x="572250" y="2926485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8" name="Google Shape;668;p39"/>
          <p:cNvSpPr/>
          <p:nvPr/>
        </p:nvSpPr>
        <p:spPr>
          <a:xfrm>
            <a:off x="2535224" y="2925835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39"/>
          <p:cNvSpPr/>
          <p:nvPr/>
        </p:nvSpPr>
        <p:spPr>
          <a:xfrm>
            <a:off x="572250" y="3278519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0" name="Google Shape;670;p39"/>
          <p:cNvSpPr/>
          <p:nvPr/>
        </p:nvSpPr>
        <p:spPr>
          <a:xfrm>
            <a:off x="2535224" y="3277869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39"/>
          <p:cNvSpPr/>
          <p:nvPr/>
        </p:nvSpPr>
        <p:spPr>
          <a:xfrm>
            <a:off x="572250" y="3630552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2" name="Google Shape;672;p39"/>
          <p:cNvSpPr/>
          <p:nvPr/>
        </p:nvSpPr>
        <p:spPr>
          <a:xfrm>
            <a:off x="2535224" y="3629902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39"/>
          <p:cNvSpPr/>
          <p:nvPr/>
        </p:nvSpPr>
        <p:spPr>
          <a:xfrm>
            <a:off x="572250" y="3981733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" name="Google Shape;674;p39"/>
          <p:cNvSpPr/>
          <p:nvPr/>
        </p:nvSpPr>
        <p:spPr>
          <a:xfrm>
            <a:off x="2535224" y="3981083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9"/>
          <p:cNvSpPr/>
          <p:nvPr/>
        </p:nvSpPr>
        <p:spPr>
          <a:xfrm>
            <a:off x="572250" y="4333766"/>
            <a:ext cx="1930200" cy="324000"/>
          </a:xfrm>
          <a:prstGeom prst="rect">
            <a:avLst/>
          </a:prstGeom>
          <a:solidFill>
            <a:srgbClr val="EFE4D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6" name="Google Shape;676;p39"/>
          <p:cNvSpPr/>
          <p:nvPr/>
        </p:nvSpPr>
        <p:spPr>
          <a:xfrm>
            <a:off x="2535224" y="4333116"/>
            <a:ext cx="2036765" cy="324000"/>
          </a:xfrm>
          <a:prstGeom prst="rect">
            <a:avLst/>
          </a:prstGeom>
          <a:solidFill>
            <a:srgbClr val="F6F2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7" name="Google Shape;677;p39"/>
          <p:cNvSpPr txBox="1"/>
          <p:nvPr/>
        </p:nvSpPr>
        <p:spPr>
          <a:xfrm>
            <a:off x="456000" y="325725"/>
            <a:ext cx="44265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Základní fakta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TMR Fond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78" name="Google Shape;678;p39"/>
          <p:cNvSpPr txBox="1"/>
          <p:nvPr/>
        </p:nvSpPr>
        <p:spPr>
          <a:xfrm>
            <a:off x="596918" y="1568990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Obhospodařovatel a Administrátor​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79" name="Google Shape;679;p39"/>
          <p:cNvSpPr txBox="1"/>
          <p:nvPr/>
        </p:nvSpPr>
        <p:spPr>
          <a:xfrm>
            <a:off x="596918" y="1920340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Depozitář​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80" name="Google Shape;680;p39"/>
          <p:cNvSpPr txBox="1"/>
          <p:nvPr/>
        </p:nvSpPr>
        <p:spPr>
          <a:xfrm>
            <a:off x="596918" y="2273321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Distributor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81" name="Google Shape;681;p39"/>
          <p:cNvSpPr txBox="1"/>
          <p:nvPr/>
        </p:nvSpPr>
        <p:spPr>
          <a:xfrm>
            <a:off x="596918" y="2626302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Typ fondu​ </a:t>
            </a:r>
          </a:p>
        </p:txBody>
      </p:sp>
      <p:sp>
        <p:nvSpPr>
          <p:cNvPr id="682" name="Google Shape;682;p39"/>
          <p:cNvSpPr txBox="1"/>
          <p:nvPr/>
        </p:nvSpPr>
        <p:spPr>
          <a:xfrm>
            <a:off x="596918" y="2981359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10000"/>
              </a:lnSpc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Cílený </a:t>
            </a:r>
            <a:r>
              <a:rPr lang="en" sz="700" err="1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výnos</a:t>
            </a:r>
            <a:endParaRPr lang="en"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</a:endParaRPr>
          </a:p>
        </p:txBody>
      </p:sp>
      <p:sp>
        <p:nvSpPr>
          <p:cNvPr id="683" name="Google Shape;683;p39"/>
          <p:cNvSpPr txBox="1"/>
          <p:nvPr/>
        </p:nvSpPr>
        <p:spPr>
          <a:xfrm>
            <a:off x="596918" y="3330633"/>
            <a:ext cx="17958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Investiční zaměření​ </a:t>
            </a:r>
          </a:p>
        </p:txBody>
      </p:sp>
      <p:sp>
        <p:nvSpPr>
          <p:cNvPr id="684" name="Google Shape;684;p39"/>
          <p:cNvSpPr txBox="1"/>
          <p:nvPr/>
        </p:nvSpPr>
        <p:spPr>
          <a:xfrm>
            <a:off x="596925" y="3683625"/>
            <a:ext cx="19056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Minimální vstupní investice​ </a:t>
            </a:r>
          </a:p>
        </p:txBody>
      </p:sp>
      <p:sp>
        <p:nvSpPr>
          <p:cNvPr id="685" name="Google Shape;685;p39"/>
          <p:cNvSpPr txBox="1"/>
          <p:nvPr/>
        </p:nvSpPr>
        <p:spPr>
          <a:xfrm>
            <a:off x="596924" y="4032900"/>
            <a:ext cx="1968749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Měny, ve kterých je možné investovat​ </a:t>
            </a:r>
          </a:p>
        </p:txBody>
      </p:sp>
      <p:sp>
        <p:nvSpPr>
          <p:cNvPr id="686" name="Google Shape;686;p39"/>
          <p:cNvSpPr txBox="1"/>
          <p:nvPr/>
        </p:nvSpPr>
        <p:spPr>
          <a:xfrm>
            <a:off x="596925" y="4385881"/>
            <a:ext cx="19056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Doporučená doba investice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87" name="Google Shape;687;p39"/>
          <p:cNvSpPr txBox="1"/>
          <p:nvPr/>
        </p:nvSpPr>
        <p:spPr>
          <a:xfrm>
            <a:off x="2565679" y="1568990"/>
            <a:ext cx="1859966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AMISTA investiční společnost, a.s.​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88" name="Google Shape;688;p39"/>
          <p:cNvSpPr txBox="1"/>
          <p:nvPr/>
        </p:nvSpPr>
        <p:spPr>
          <a:xfrm>
            <a:off x="2565675" y="1920350"/>
            <a:ext cx="1936092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Československá obchodní banka, a. s.​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89" name="Google Shape;689;p39"/>
          <p:cNvSpPr txBox="1"/>
          <p:nvPr/>
        </p:nvSpPr>
        <p:spPr>
          <a:xfrm>
            <a:off x="2565679" y="2273321"/>
            <a:ext cx="1859966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</a:rPr>
              <a:t>J&amp;T BANKA, a.s.</a:t>
            </a:r>
            <a:endParaRPr sz="700">
              <a:solidFill>
                <a:srgbClr val="0C0C0E"/>
              </a:solidFill>
              <a:latin typeface="Montserrat"/>
              <a:sym typeface="Montserrat"/>
            </a:endParaRPr>
          </a:p>
        </p:txBody>
      </p:sp>
      <p:sp>
        <p:nvSpPr>
          <p:cNvPr id="690" name="Google Shape;690;p39"/>
          <p:cNvSpPr txBox="1"/>
          <p:nvPr/>
        </p:nvSpPr>
        <p:spPr>
          <a:xfrm>
            <a:off x="2565679" y="2626302"/>
            <a:ext cx="1859966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Fond kvalifikovaných investorů​ </a:t>
            </a:r>
          </a:p>
        </p:txBody>
      </p:sp>
      <p:sp>
        <p:nvSpPr>
          <p:cNvPr id="691" name="Google Shape;691;p39"/>
          <p:cNvSpPr txBox="1"/>
          <p:nvPr/>
        </p:nvSpPr>
        <p:spPr>
          <a:xfrm>
            <a:off x="2565674" y="2981350"/>
            <a:ext cx="1909059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8 – 10 % ročně</a:t>
            </a:r>
          </a:p>
        </p:txBody>
      </p:sp>
      <p:sp>
        <p:nvSpPr>
          <p:cNvPr id="692" name="Google Shape;692;p39"/>
          <p:cNvSpPr txBox="1"/>
          <p:nvPr/>
        </p:nvSpPr>
        <p:spPr>
          <a:xfrm>
            <a:off x="2565675" y="3330625"/>
            <a:ext cx="2005072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Investice do rekreačních nemovitostí </a:t>
            </a:r>
          </a:p>
        </p:txBody>
      </p:sp>
      <p:sp>
        <p:nvSpPr>
          <p:cNvPr id="693" name="Google Shape;693;p39"/>
          <p:cNvSpPr txBox="1"/>
          <p:nvPr/>
        </p:nvSpPr>
        <p:spPr>
          <a:xfrm>
            <a:off x="2565685" y="3683625"/>
            <a:ext cx="2150788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 mil. CZK / 50 tis. EUR </a:t>
            </a:r>
            <a:endParaRPr lang="cs-CZ" sz="7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lvl="0">
              <a:lnSpc>
                <a:spcPct val="110000"/>
              </a:lnSpc>
            </a:pPr>
            <a:r>
              <a:rPr lang="cs-CZ" sz="5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(min. výše dodatečné investice je 100 tis. CZK / 5 tis. EUR)​</a:t>
            </a:r>
            <a:endParaRPr lang="cs-CZ"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94" name="Google Shape;694;p39"/>
          <p:cNvSpPr txBox="1"/>
          <p:nvPr/>
        </p:nvSpPr>
        <p:spPr>
          <a:xfrm>
            <a:off x="2565685" y="4032900"/>
            <a:ext cx="1973689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0000"/>
              </a:lnSpc>
            </a:pPr>
            <a:r>
              <a:rPr lang="cs-CZ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CZK a EUR​ </a:t>
            </a:r>
          </a:p>
        </p:txBody>
      </p:sp>
      <p:sp>
        <p:nvSpPr>
          <p:cNvPr id="695" name="Google Shape;695;p39"/>
          <p:cNvSpPr txBox="1"/>
          <p:nvPr/>
        </p:nvSpPr>
        <p:spPr>
          <a:xfrm>
            <a:off x="2565685" y="4385881"/>
            <a:ext cx="1973689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5 let a déle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96" name="Google Shape;696;p39"/>
          <p:cNvSpPr txBox="1"/>
          <p:nvPr/>
        </p:nvSpPr>
        <p:spPr>
          <a:xfrm>
            <a:off x="5370870" y="1349875"/>
            <a:ext cx="10836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Vstupní poplatek​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97" name="Google Shape;697;p39"/>
          <p:cNvSpPr txBox="1"/>
          <p:nvPr/>
        </p:nvSpPr>
        <p:spPr>
          <a:xfrm>
            <a:off x="5370870" y="2232276"/>
            <a:ext cx="10836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Výstupní poplatek​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98" name="Google Shape;698;p39"/>
          <p:cNvSpPr txBox="1"/>
          <p:nvPr/>
        </p:nvSpPr>
        <p:spPr>
          <a:xfrm>
            <a:off x="5370871" y="3164600"/>
            <a:ext cx="1188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Poplatek za správu​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99" name="Google Shape;699;p39"/>
          <p:cNvSpPr txBox="1"/>
          <p:nvPr/>
        </p:nvSpPr>
        <p:spPr>
          <a:xfrm>
            <a:off x="5370875" y="3624604"/>
            <a:ext cx="12171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Výkonnostní poplatek​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700" name="Google Shape;700;p39"/>
          <p:cNvSpPr txBox="1"/>
          <p:nvPr/>
        </p:nvSpPr>
        <p:spPr>
          <a:xfrm>
            <a:off x="5370873" y="4034675"/>
            <a:ext cx="11733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Hospodářský rok​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701" name="Google Shape;701;p39"/>
          <p:cNvSpPr txBox="1"/>
          <p:nvPr/>
        </p:nvSpPr>
        <p:spPr>
          <a:xfrm>
            <a:off x="5370873" y="4387650"/>
            <a:ext cx="11889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Frekvence oceňovaní​ </a:t>
            </a:r>
            <a:endParaRPr sz="700">
              <a:solidFill>
                <a:srgbClr val="0C0C0E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702" name="Google Shape;702;p39"/>
          <p:cNvSpPr txBox="1"/>
          <p:nvPr/>
        </p:nvSpPr>
        <p:spPr>
          <a:xfrm>
            <a:off x="6653823" y="1349875"/>
            <a:ext cx="15561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0 – 3 % z investované částky​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3" name="Google Shape;703;p39"/>
          <p:cNvSpPr txBox="1"/>
          <p:nvPr/>
        </p:nvSpPr>
        <p:spPr>
          <a:xfrm>
            <a:off x="6653822" y="3160894"/>
            <a:ext cx="17787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Max 1,5 % p.a. z fondového kapitálu příslušné třídy akcií​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4" name="Google Shape;704;p39"/>
          <p:cNvSpPr txBox="1"/>
          <p:nvPr/>
        </p:nvSpPr>
        <p:spPr>
          <a:xfrm>
            <a:off x="6653819" y="3624600"/>
            <a:ext cx="18693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Max 20 % z růstu hodnoty fondového kapitálu nad 6 % p.a.​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5" name="Google Shape;705;p39"/>
          <p:cNvSpPr txBox="1"/>
          <p:nvPr/>
        </p:nvSpPr>
        <p:spPr>
          <a:xfrm>
            <a:off x="6653834" y="4034675"/>
            <a:ext cx="11733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1.11. – 31.10. 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6" name="Google Shape;706;p39"/>
          <p:cNvSpPr txBox="1"/>
          <p:nvPr/>
        </p:nvSpPr>
        <p:spPr>
          <a:xfrm>
            <a:off x="6653821" y="4387650"/>
            <a:ext cx="17787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Kvartální (31.01., 30.04., 31.07, 31.10.) ​ 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07" name="Google Shape;707;p39"/>
          <p:cNvSpPr txBox="1"/>
          <p:nvPr/>
        </p:nvSpPr>
        <p:spPr>
          <a:xfrm>
            <a:off x="6653825" y="1684233"/>
            <a:ext cx="1795800" cy="13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0 % – po uplynutí 3 let od nabytí IA, nebo hodnota odkupu nepřesáhne 6 % p.a.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30 % – do 4 měsíců od nabytí IA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25 % – 4 až 6 měsíců od nabytí IA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20 % – 6 až 12 měsíců od nabytí IA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10 % – 12 až 36 měsíců od nabytí IA</a:t>
            </a:r>
            <a:endParaRPr sz="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708" name="Google Shape;708;p39"/>
          <p:cNvCxnSpPr/>
          <p:nvPr/>
        </p:nvCxnSpPr>
        <p:spPr>
          <a:xfrm>
            <a:off x="4922700" y="1517275"/>
            <a:ext cx="0" cy="3138600"/>
          </a:xfrm>
          <a:prstGeom prst="straightConnector1">
            <a:avLst/>
          </a:prstGeom>
          <a:noFill/>
          <a:ln w="9525" cap="flat" cmpd="sng">
            <a:solidFill>
              <a:srgbClr val="C2A77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09" name="Google Shape;709;p39" title="logo čierne CZ bez clai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87033" y="495748"/>
            <a:ext cx="553242" cy="27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4" name="Google Shape;714;p40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625" y="1744700"/>
            <a:ext cx="1912125" cy="291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5" name="Google Shape;715;p40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1875" y="1744700"/>
            <a:ext cx="1850450" cy="291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6" name="Google Shape;716;p40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59875" y="1744700"/>
            <a:ext cx="1890125" cy="291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40" title="Rectangle 16112476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71175" y="1744700"/>
            <a:ext cx="2024850" cy="2917724"/>
          </a:xfrm>
          <a:prstGeom prst="rect">
            <a:avLst/>
          </a:prstGeom>
          <a:noFill/>
          <a:ln>
            <a:noFill/>
          </a:ln>
        </p:spPr>
      </p:pic>
      <p:sp>
        <p:nvSpPr>
          <p:cNvPr id="718" name="Google Shape;718;p40"/>
          <p:cNvSpPr txBox="1"/>
          <p:nvPr/>
        </p:nvSpPr>
        <p:spPr>
          <a:xfrm>
            <a:off x="456000" y="313025"/>
            <a:ext cx="64587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1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4 </a:t>
            </a:r>
            <a:r>
              <a:rPr lang="en" sz="4100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důvody</a:t>
            </a:r>
            <a:r>
              <a:rPr lang="en" sz="4100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lang="en" sz="41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proč</a:t>
            </a: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27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investovat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7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do TMR Fondu</a:t>
            </a:r>
            <a:endParaRPr sz="27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19" name="Google Shape;719;p40" title="Rectangle 161124746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3035" y="2721145"/>
            <a:ext cx="56000" cy="56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0" name="Google Shape;720;p40"/>
          <p:cNvSpPr txBox="1"/>
          <p:nvPr/>
        </p:nvSpPr>
        <p:spPr>
          <a:xfrm>
            <a:off x="654100" y="2576946"/>
            <a:ext cx="1782300" cy="1839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TMR Fond cílí na vyšší zhodnocení prostředků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ve srovnání s přímou investicí do jedné rekreační nemovitosti. Investor získává podíl na výnosech ze širšího portfolia bez nutnosti řešit správu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 provoz nemovitostí. 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21" name="Google Shape;721;p40"/>
          <p:cNvSpPr txBox="1"/>
          <p:nvPr/>
        </p:nvSpPr>
        <p:spPr>
          <a:xfrm>
            <a:off x="658052" y="1869011"/>
            <a:ext cx="1631219" cy="8187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  <a:buSzPts val="1100"/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Cílená </a:t>
            </a:r>
            <a:r>
              <a:rPr lang="en" sz="12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výkonnost</a:t>
            </a:r>
            <a:endParaRPr lang="en-US" sz="1200" b="1">
              <a:solidFill>
                <a:srgbClr val="C9A36E"/>
              </a:solidFill>
              <a:latin typeface="Montserrat"/>
              <a:ea typeface="Montserrat"/>
              <a:cs typeface="Montserrat"/>
            </a:endParaRPr>
          </a:p>
          <a:p>
            <a:pPr>
              <a:lnSpc>
                <a:spcPct val="120000"/>
              </a:lnSpc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8 – 10 % p.a. </a:t>
            </a:r>
            <a:endParaRPr lang="cs-CZ" sz="1200" b="1">
              <a:solidFill>
                <a:srgbClr val="C9A36E"/>
              </a:solidFill>
              <a:latin typeface="Montserrat"/>
            </a:endParaRPr>
          </a:p>
        </p:txBody>
      </p:sp>
      <p:sp>
        <p:nvSpPr>
          <p:cNvPr id="722" name="Google Shape;722;p40"/>
          <p:cNvSpPr txBox="1"/>
          <p:nvPr/>
        </p:nvSpPr>
        <p:spPr>
          <a:xfrm>
            <a:off x="2695885" y="2581878"/>
            <a:ext cx="1782300" cy="1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7 denní pobyt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v sezóně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 7 denní pobyt mimo sezónu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MAXI sezónní karta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se slevou až 75 %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Gopass SKI sezónní karta 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se slevou až 75 %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 další exkluzivní benefity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23" name="Google Shape;723;p40"/>
          <p:cNvSpPr txBox="1"/>
          <p:nvPr/>
        </p:nvSpPr>
        <p:spPr>
          <a:xfrm>
            <a:off x="2699850" y="1869011"/>
            <a:ext cx="1404300" cy="5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Exkluzivní</a:t>
            </a: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benefity*​ </a:t>
            </a: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25" name="Google Shape;725;p40" title="Rectangle 161124746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1844" y="3604053"/>
            <a:ext cx="56000" cy="56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7" name="Google Shape;727;p40"/>
          <p:cNvSpPr txBox="1"/>
          <p:nvPr/>
        </p:nvSpPr>
        <p:spPr>
          <a:xfrm>
            <a:off x="2695074" y="4052956"/>
            <a:ext cx="16401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0C0C0E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* rozsah benefitů se řídí podmínkami Gopass Investors Club </a:t>
            </a:r>
            <a:endParaRPr sz="600">
              <a:solidFill>
                <a:srgbClr val="0C0C0E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728" name="Google Shape;728;p40"/>
          <p:cNvSpPr txBox="1"/>
          <p:nvPr/>
        </p:nvSpPr>
        <p:spPr>
          <a:xfrm>
            <a:off x="4658341" y="2581688"/>
            <a:ext cx="1782300" cy="18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 TMR Fondem získáte přístup k atraktivním investičním příležitostem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za nižší částku, než byste zaplatili za samotnou rekreační nemovitost. 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29" name="Google Shape;729;p40"/>
          <p:cNvSpPr txBox="1"/>
          <p:nvPr/>
        </p:nvSpPr>
        <p:spPr>
          <a:xfrm>
            <a:off x="4662294" y="1869011"/>
            <a:ext cx="1404300" cy="8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Min. investice</a:t>
            </a: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od 50 tis. EUR </a:t>
            </a:r>
            <a:endParaRPr sz="1200" b="1">
              <a:solidFill>
                <a:srgbClr val="C9A36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30" name="Google Shape;730;p40"/>
          <p:cNvSpPr txBox="1"/>
          <p:nvPr/>
        </p:nvSpPr>
        <p:spPr>
          <a:xfrm>
            <a:off x="6672384" y="2579680"/>
            <a:ext cx="1917344" cy="1842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0"/>
              </a:spcBef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Investor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má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možnost</a:t>
            </a:r>
            <a:endParaRPr lang="cs-CZ"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buNone/>
            </a:pP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požádat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o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zpětný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odkup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buNone/>
            </a:pP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investičních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akcií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souladu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5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se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statutem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fondu: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171450" lvl="1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0% </a:t>
            </a:r>
            <a:r>
              <a:rPr lang="en" sz="9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poplatek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po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uplynutí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171450" lvl="1" indent="0" algn="l" rtl="0">
              <a:lnSpc>
                <a:spcPct val="125000"/>
              </a:lnSpc>
              <a:spcBef>
                <a:spcPts val="0"/>
              </a:spcBef>
              <a:spcAft>
                <a:spcPts val="5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3 let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17145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0% </a:t>
            </a:r>
            <a:r>
              <a:rPr lang="en" sz="900" b="1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poplatek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v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případě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že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hodnota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odkupu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17145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nepřesáhne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6 % p.a.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během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900" err="1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prvních</a:t>
            </a:r>
            <a:r>
              <a:rPr lang="en" sz="900">
                <a:solidFill>
                  <a:srgbClr val="0C0C0E"/>
                </a:solidFill>
                <a:latin typeface="Montserrat"/>
                <a:ea typeface="Montserrat"/>
                <a:cs typeface="Montserrat"/>
                <a:sym typeface="Montserrat"/>
              </a:rPr>
              <a:t> 3 let</a:t>
            </a: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</a:endParaRPr>
          </a:p>
          <a:p>
            <a:pPr marL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0C0C0E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31" name="Google Shape;731;p40"/>
          <p:cNvSpPr txBox="1"/>
          <p:nvPr/>
        </p:nvSpPr>
        <p:spPr>
          <a:xfrm>
            <a:off x="6673602" y="1869018"/>
            <a:ext cx="1904797" cy="8187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20000"/>
              </a:lnSpc>
              <a:buClr>
                <a:schemeClr val="dk1"/>
              </a:buClr>
              <a:buSzPts val="1100"/>
            </a:pPr>
            <a:r>
              <a:rPr lang="en" sz="12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Odkup</a:t>
            </a: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" sz="1200" b="1" err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akcií</a:t>
            </a:r>
            <a:r>
              <a:rPr lang="en" sz="1200" b="1">
                <a:solidFill>
                  <a:srgbClr val="C9A36E"/>
                </a:solidFill>
                <a:latin typeface="Montserrat"/>
                <a:ea typeface="Montserrat"/>
                <a:cs typeface="Montserrat"/>
                <a:sym typeface="Montserrat"/>
              </a:rPr>
              <a:t> bez výstupního poplatku </a:t>
            </a:r>
            <a:endParaRPr lang="sk-SK" sz="1200" b="1">
              <a:solidFill>
                <a:srgbClr val="C9A36E"/>
              </a:solidFill>
              <a:latin typeface="Montserrat"/>
              <a:ea typeface="Montserrat"/>
              <a:cs typeface="Montserrat"/>
            </a:endParaRPr>
          </a:p>
        </p:txBody>
      </p:sp>
      <p:pic>
        <p:nvPicPr>
          <p:cNvPr id="733" name="Google Shape;733;p40" title="Rectangle 161124746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83823" y="3846793"/>
            <a:ext cx="56000" cy="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4" name="Google Shape;734;p40" title="logo čierne CZ bez claim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87033" y="495748"/>
            <a:ext cx="553242" cy="27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719;p40" title="Rectangle 161124746.png">
            <a:extLst>
              <a:ext uri="{FF2B5EF4-FFF2-40B4-BE49-F238E27FC236}">
                <a16:creationId xmlns:a16="http://schemas.microsoft.com/office/drawing/2014/main" id="{FBB14800-37C9-2DC7-1125-8E10F17F94DE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3035" y="3250220"/>
            <a:ext cx="56000" cy="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725;p40" title="Rectangle 161124746.png">
            <a:extLst>
              <a:ext uri="{FF2B5EF4-FFF2-40B4-BE49-F238E27FC236}">
                <a16:creationId xmlns:a16="http://schemas.microsoft.com/office/drawing/2014/main" id="{18ADB70D-BB01-337B-5F3E-0B42B05CA041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1844" y="3967572"/>
            <a:ext cx="56000" cy="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733;p40" title="Rectangle 161124746.png">
            <a:extLst>
              <a:ext uri="{FF2B5EF4-FFF2-40B4-BE49-F238E27FC236}">
                <a16:creationId xmlns:a16="http://schemas.microsoft.com/office/drawing/2014/main" id="{9AA0D381-2037-EB01-E126-18CDE7D32983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83823" y="3494209"/>
            <a:ext cx="56000" cy="5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9" name="Google Shape;739;p41" title="c Marek Hajkovsky foto BES Pamukkale int 2025_14.jpg"/>
          <p:cNvPicPr preferRelativeResize="0"/>
          <p:nvPr/>
        </p:nvPicPr>
        <p:blipFill rotWithShape="1">
          <a:blip r:embed="rId4">
            <a:alphaModFix/>
          </a:blip>
          <a:srcRect l="6946" r="38535"/>
          <a:stretch/>
        </p:blipFill>
        <p:spPr>
          <a:xfrm>
            <a:off x="4955023" y="0"/>
            <a:ext cx="4188974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740" name="Google Shape;740;p41"/>
          <p:cNvSpPr txBox="1"/>
          <p:nvPr/>
        </p:nvSpPr>
        <p:spPr>
          <a:xfrm>
            <a:off x="456000" y="1775515"/>
            <a:ext cx="4477800" cy="7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Kontakt</a:t>
            </a:r>
            <a:endParaRPr sz="44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741" name="Google Shape;741;p41" title="Rectangle 4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6416" y="4577600"/>
            <a:ext cx="2173950" cy="56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41" title="Vector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98612" y="2723896"/>
            <a:ext cx="1047863" cy="2419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743" name="Google Shape;743;p41" title="Vector-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50750" y="3652681"/>
            <a:ext cx="1047860" cy="1490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44" name="Google Shape;744;p41" title="Vector-2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02888" y="3781282"/>
            <a:ext cx="1047860" cy="1362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5" name="Google Shape;745;p41" title="Vector-3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907475" y="4329271"/>
            <a:ext cx="1047550" cy="81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6" name="Google Shape;746;p41" title="Vector-4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955025" y="3971802"/>
            <a:ext cx="1047860" cy="1171698"/>
          </a:xfrm>
          <a:prstGeom prst="rect">
            <a:avLst/>
          </a:prstGeom>
          <a:noFill/>
          <a:ln>
            <a:noFill/>
          </a:ln>
        </p:spPr>
      </p:pic>
      <p:sp>
        <p:nvSpPr>
          <p:cNvPr id="747" name="Google Shape;747;p41"/>
          <p:cNvSpPr txBox="1"/>
          <p:nvPr/>
        </p:nvSpPr>
        <p:spPr>
          <a:xfrm>
            <a:off x="434025" y="2479453"/>
            <a:ext cx="21741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info@tmrfond.cz </a:t>
            </a:r>
            <a:endParaRPr sz="15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748" name="Google Shape;748;p41"/>
          <p:cNvCxnSpPr/>
          <p:nvPr/>
        </p:nvCxnSpPr>
        <p:spPr>
          <a:xfrm rot="10800000">
            <a:off x="575118" y="2597795"/>
            <a:ext cx="0" cy="179400"/>
          </a:xfrm>
          <a:prstGeom prst="straightConnector1">
            <a:avLst/>
          </a:prstGeom>
          <a:noFill/>
          <a:ln w="9525" cap="flat" cmpd="sng">
            <a:solidFill>
              <a:srgbClr val="DFB67D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9" name="Google Shape;749;p41"/>
          <p:cNvSpPr txBox="1"/>
          <p:nvPr/>
        </p:nvSpPr>
        <p:spPr>
          <a:xfrm>
            <a:off x="467747" y="2949860"/>
            <a:ext cx="4325570" cy="137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140000"/>
              </a:lnSpc>
            </a:pPr>
            <a:r>
              <a:rPr lang="cs-CZ" sz="600">
                <a:solidFill>
                  <a:schemeClr val="bg1"/>
                </a:solidFill>
                <a:latin typeface="Montserrat"/>
              </a:rPr>
              <a:t>Toto je propagační sdělení, nejedná se o nabídku ani výzvu k upisování.Investorem se může stát pouze kvalifikovaný investor ve smyslu § 272 zákona č. 240/2013 Sb. Než provedete jakékoli konečné investiční rozhodnutí, přečtěte si, prosím, statut a sdělení klíčových informací fondu (KID), které jsou v českém jazyce k dispozici na www.amista.cz. Investice do investičních nástrojů jsou rizikové, při nepříznivých okolnostech mohou být i ztrátové. Hodnota investičních nástrojů se v čase mění a historické výsledky nejsou indikací ani zárukou výsledků budoucích. Budoucí výnos bude podléhat zdanění, které závisí na osobní situaci každého investora a které se může v budoucnu změnit. Návratnost ani výnos investované částky nejsou zaručeny. Výnos pro investora v cizí měně se může zvýšit nebo snížit v důsledku kolísání měnových kurzů. Konkrétní rizika a podrobnosti o nich, jakož i podrobnosti o právech investora lze v českém jazyce nalézt ve statutu a KID fondu, případně ve stanovách fondu, není-li fond podílovým fondem.</a:t>
            </a:r>
            <a:endParaRPr lang="en-US"/>
          </a:p>
        </p:txBody>
      </p:sp>
      <p:sp>
        <p:nvSpPr>
          <p:cNvPr id="750" name="Google Shape;750;p41"/>
          <p:cNvSpPr txBox="1"/>
          <p:nvPr/>
        </p:nvSpPr>
        <p:spPr>
          <a:xfrm>
            <a:off x="586425" y="4641230"/>
            <a:ext cx="21741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www.tmrfond.cz</a:t>
            </a:r>
            <a:endParaRPr sz="15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751" name="Google Shape;751;p41"/>
          <p:cNvSpPr/>
          <p:nvPr/>
        </p:nvSpPr>
        <p:spPr>
          <a:xfrm>
            <a:off x="4438527" y="440049"/>
            <a:ext cx="1047600" cy="1076700"/>
          </a:xfrm>
          <a:prstGeom prst="rect">
            <a:avLst/>
          </a:prstGeom>
          <a:solidFill>
            <a:srgbClr val="0C0C0E"/>
          </a:solidFill>
          <a:ln>
            <a:noFill/>
          </a:ln>
        </p:spPr>
        <p:txBody>
          <a:bodyPr spcFirstLastPara="1" wrap="square" lIns="121675" tIns="121675" rIns="121675" bIns="1216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63"/>
          </a:p>
        </p:txBody>
      </p:sp>
      <p:pic>
        <p:nvPicPr>
          <p:cNvPr id="2" name="Obrázok 1">
            <a:extLst>
              <a:ext uri="{FF2B5EF4-FFF2-40B4-BE49-F238E27FC236}">
                <a16:creationId xmlns:a16="http://schemas.microsoft.com/office/drawing/2014/main" id="{0A777C37-68CD-7C75-D32E-245EE08EAE2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5017" y="559627"/>
            <a:ext cx="837543" cy="83754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4FF0DE9E7C0AC46802F4BD2082C3DBD" ma:contentTypeVersion="15" ma:contentTypeDescription="Umožňuje vytvoriť nový dokument." ma:contentTypeScope="" ma:versionID="498654ca5a8f0c19978d7135802ded6e">
  <xsd:schema xmlns:xsd="http://www.w3.org/2001/XMLSchema" xmlns:xs="http://www.w3.org/2001/XMLSchema" xmlns:p="http://schemas.microsoft.com/office/2006/metadata/properties" xmlns:ns2="d2bcd8fc-5873-4e7d-a3b2-c18266d9e1e7" xmlns:ns3="1d47c9c8-7bd4-46f1-9432-7ba5019a8a96" targetNamespace="http://schemas.microsoft.com/office/2006/metadata/properties" ma:root="true" ma:fieldsID="b18a8f8fef8ab18345f0e74259e30edc" ns2:_="" ns3:_="">
    <xsd:import namespace="d2bcd8fc-5873-4e7d-a3b2-c18266d9e1e7"/>
    <xsd:import namespace="1d47c9c8-7bd4-46f1-9432-7ba5019a8a9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bcd8fc-5873-4e7d-a3b2-c18266d9e1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Značky obrázka" ma:readOnly="false" ma:fieldId="{5cf76f15-5ced-4ddc-b409-7134ff3c332f}" ma:taxonomyMulti="true" ma:sspId="06b8b850-e5ca-4817-a693-6b25dedebe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47c9c8-7bd4-46f1-9432-7ba5019a8a96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fda1e9c-200a-4cd9-90cf-c709fff0c4e5}" ma:internalName="TaxCatchAll" ma:showField="CatchAllData" ma:web="1d47c9c8-7bd4-46f1-9432-7ba5019a8a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Zdieľa sa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Zdieľané s podrobnosťa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bcd8fc-5873-4e7d-a3b2-c18266d9e1e7">
      <Terms xmlns="http://schemas.microsoft.com/office/infopath/2007/PartnerControls"/>
    </lcf76f155ced4ddcb4097134ff3c332f>
    <TaxCatchAll xmlns="1d47c9c8-7bd4-46f1-9432-7ba5019a8a96" xsi:nil="true"/>
  </documentManagement>
</p:properties>
</file>

<file path=customXml/itemProps1.xml><?xml version="1.0" encoding="utf-8"?>
<ds:datastoreItem xmlns:ds="http://schemas.openxmlformats.org/officeDocument/2006/customXml" ds:itemID="{F8D9402B-EB5B-4EA7-BA48-B8BF65F1FE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339569-4FD9-453A-BE46-73D461BB8623}">
  <ds:schemaRefs>
    <ds:schemaRef ds:uri="1d47c9c8-7bd4-46f1-9432-7ba5019a8a96"/>
    <ds:schemaRef ds:uri="d2bcd8fc-5873-4e7d-a3b2-c18266d9e1e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D31FFD4-673C-4050-A6BC-FDD934E048F3}">
  <ds:schemaRefs>
    <ds:schemaRef ds:uri="1d47c9c8-7bd4-46f1-9432-7ba5019a8a96"/>
    <ds:schemaRef ds:uri="d2bcd8fc-5873-4e7d-a3b2-c18266d9e1e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Prezentácia na obrazovke (16:9)</PresentationFormat>
  <Slides>29</Slides>
  <Notes>29</Notes>
  <HiddenSlides>0</HiddenSlide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29</vt:i4>
      </vt:variant>
    </vt:vector>
  </HeadingPairs>
  <TitlesOfParts>
    <vt:vector size="30" baseType="lpstr">
      <vt:lpstr>Simple Light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2</cp:revision>
  <dcterms:modified xsi:type="dcterms:W3CDTF">2026-05-14T05:31:24Z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0x01010034FF0DE9E7C0AC46802F4BD2082C3DBD</vt:lpwstr>
  </property>
  <property fmtid="{D5CDD505-2E9C-101B-9397-08002B2CF9AE}" pid="3" name="MediaServiceImageTags">
    <vt:lpwstr/>
  </property>
</Properties>
</file>